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media/image30.jpg" ContentType="image/jpeg"/>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notesMasterIdLst>
    <p:notesMasterId r:id="rId28"/>
  </p:notesMasterIdLst>
  <p:sldIdLst>
    <p:sldId id="330" r:id="rId2"/>
    <p:sldId id="303" r:id="rId3"/>
    <p:sldId id="306" r:id="rId4"/>
    <p:sldId id="308" r:id="rId5"/>
    <p:sldId id="310" r:id="rId6"/>
    <p:sldId id="262" r:id="rId7"/>
    <p:sldId id="263" r:id="rId8"/>
    <p:sldId id="256" r:id="rId9"/>
    <p:sldId id="257" r:id="rId10"/>
    <p:sldId id="260" r:id="rId11"/>
    <p:sldId id="258" r:id="rId12"/>
    <p:sldId id="311" r:id="rId13"/>
    <p:sldId id="312" r:id="rId14"/>
    <p:sldId id="317" r:id="rId15"/>
    <p:sldId id="318" r:id="rId16"/>
    <p:sldId id="323" r:id="rId17"/>
    <p:sldId id="324" r:id="rId18"/>
    <p:sldId id="325" r:id="rId19"/>
    <p:sldId id="326" r:id="rId20"/>
    <p:sldId id="259" r:id="rId21"/>
    <p:sldId id="313" r:id="rId22"/>
    <p:sldId id="314" r:id="rId23"/>
    <p:sldId id="328" r:id="rId24"/>
    <p:sldId id="327" r:id="rId25"/>
    <p:sldId id="329" r:id="rId26"/>
    <p:sldId id="331"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Untitled Section" id="{2EC43BAF-412B-493C-95A8-631EF825224D}">
          <p14:sldIdLst>
            <p14:sldId id="330"/>
            <p14:sldId id="303"/>
            <p14:sldId id="306"/>
            <p14:sldId id="308"/>
            <p14:sldId id="310"/>
            <p14:sldId id="262"/>
            <p14:sldId id="263"/>
            <p14:sldId id="256"/>
            <p14:sldId id="257"/>
            <p14:sldId id="260"/>
            <p14:sldId id="258"/>
            <p14:sldId id="311"/>
            <p14:sldId id="312"/>
            <p14:sldId id="317"/>
            <p14:sldId id="318"/>
            <p14:sldId id="323"/>
            <p14:sldId id="324"/>
            <p14:sldId id="325"/>
            <p14:sldId id="326"/>
            <p14:sldId id="259"/>
            <p14:sldId id="313"/>
            <p14:sldId id="314"/>
            <p14:sldId id="328"/>
            <p14:sldId id="327"/>
            <p14:sldId id="329"/>
            <p14:sldId id="33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548" autoAdjust="0"/>
    <p:restoredTop sz="94660"/>
  </p:normalViewPr>
  <p:slideViewPr>
    <p:cSldViewPr snapToGrid="0">
      <p:cViewPr varScale="1">
        <p:scale>
          <a:sx n="91" d="100"/>
          <a:sy n="91" d="100"/>
        </p:scale>
        <p:origin x="53"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4_1">
  <dgm:title val=""/>
  <dgm:desc val=""/>
  <dgm:catLst>
    <dgm:cat type="accent4" pri="11100"/>
  </dgm:catLst>
  <dgm:styleLbl name="node0">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4">
        <a:shade val="80000"/>
      </a:schemeClr>
    </dgm:linClrLst>
    <dgm:effectClrLst/>
    <dgm:txLinClrLst/>
    <dgm:txFillClrLst/>
    <dgm:txEffectClrLst/>
  </dgm:styleLbl>
  <dgm:styleLbl name="node2">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fg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align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bg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dgm:txEffectClrLst/>
  </dgm:styleLbl>
  <dgm:styleLbl name="parChTrans2D2">
    <dgm:fillClrLst meth="repeat">
      <a:schemeClr val="accent4"/>
    </dgm:fillClrLst>
    <dgm:linClrLst meth="repeat">
      <a:schemeClr val="accent4"/>
    </dgm:linClrLst>
    <dgm:effectClrLst/>
    <dgm:txLinClrLst/>
    <dgm:txFillClrLst/>
    <dgm:txEffectClrLst/>
  </dgm:styleLbl>
  <dgm:styleLbl name="parChTrans2D3">
    <dgm:fillClrLst meth="repeat">
      <a:schemeClr val="accent4"/>
    </dgm:fillClrLst>
    <dgm:linClrLst meth="repeat">
      <a:schemeClr val="accent4"/>
    </dgm:linClrLst>
    <dgm:effectClrLst/>
    <dgm:txLinClrLst/>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conF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align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trAlignAcc1">
    <dgm:fillClrLst meth="repeat">
      <a:schemeClr val="accent4">
        <a:alpha val="40000"/>
        <a:tint val="40000"/>
      </a:schemeClr>
    </dgm:fillClrLst>
    <dgm:linClrLst meth="repeat">
      <a:schemeClr val="accent4"/>
    </dgm:linClrLst>
    <dgm:effectClrLst/>
    <dgm:txLinClrLst/>
    <dgm:txFillClrLst meth="repeat">
      <a:schemeClr val="dk1"/>
    </dgm:txFillClrLst>
    <dgm:txEffectClrLst/>
  </dgm:styleLbl>
  <dgm:styleLbl name="b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fgAcc0">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2">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3">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4">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3_3">
  <dgm:title val=""/>
  <dgm:desc val=""/>
  <dgm:catLst>
    <dgm:cat type="accent3" pri="11300"/>
  </dgm:catLst>
  <dgm:styleLbl name="node0">
    <dgm:fillClrLst meth="repeat">
      <a:schemeClr val="accent3">
        <a:shade val="80000"/>
      </a:schemeClr>
    </dgm:fillClrLst>
    <dgm:linClrLst meth="repeat">
      <a:schemeClr val="lt1"/>
    </dgm:linClrLst>
    <dgm:effectClrLst/>
    <dgm:txLinClrLst/>
    <dgm:txFillClrLst/>
    <dgm:txEffectClrLst/>
  </dgm:styleLbl>
  <dgm:styleLbl name="node1">
    <dgm:fillClrLst>
      <a:schemeClr val="accent3">
        <a:shade val="80000"/>
      </a:schemeClr>
      <a:schemeClr val="accent3">
        <a:tint val="70000"/>
      </a:schemeClr>
    </dgm:fillClrLst>
    <dgm:linClrLst meth="repeat">
      <a:schemeClr val="lt1"/>
    </dgm:linClrLst>
    <dgm:effectClrLst/>
    <dgm:txLinClrLst/>
    <dgm:txFillClrLst/>
    <dgm:txEffectClrLst/>
  </dgm:styleLbl>
  <dgm:styleLbl name="alignNode1">
    <dgm:fillClrLst>
      <a:schemeClr val="accent3">
        <a:shade val="80000"/>
      </a:schemeClr>
      <a:schemeClr val="accent3">
        <a:tint val="70000"/>
      </a:schemeClr>
    </dgm:fillClrLst>
    <dgm:linClrLst>
      <a:schemeClr val="accent3">
        <a:shade val="80000"/>
      </a:schemeClr>
      <a:schemeClr val="accent3">
        <a:tint val="70000"/>
      </a:schemeClr>
    </dgm:linClrLst>
    <dgm:effectClrLst/>
    <dgm:txLinClrLst/>
    <dgm:txFillClrLst/>
    <dgm:txEffectClrLst/>
  </dgm:styleLbl>
  <dgm:styleLbl name="lnNode1">
    <dgm:fillClrLst>
      <a:schemeClr val="accent3">
        <a:shade val="80000"/>
      </a:schemeClr>
      <a:schemeClr val="accent3">
        <a:tint val="7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tint val="70000"/>
        <a:alpha val="50000"/>
      </a:schemeClr>
    </dgm:fillClrLst>
    <dgm:linClrLst meth="repeat">
      <a:schemeClr val="lt1"/>
    </dgm:linClrLst>
    <dgm:effectClrLst/>
    <dgm:txLinClrLst/>
    <dgm:txFillClrLst/>
    <dgm:txEffectClrLst/>
  </dgm:styleLbl>
  <dgm:styleLbl name="node2">
    <dgm:fillClrLst>
      <a:schemeClr val="accent3">
        <a:tint val="99000"/>
      </a:schemeClr>
    </dgm:fillClrLst>
    <dgm:linClrLst meth="repeat">
      <a:schemeClr val="lt1"/>
    </dgm:linClrLst>
    <dgm:effectClrLst/>
    <dgm:txLinClrLst/>
    <dgm:txFillClrLst/>
    <dgm:txEffectClrLst/>
  </dgm:styleLbl>
  <dgm:styleLbl name="node3">
    <dgm:fillClrLst>
      <a:schemeClr val="accent3">
        <a:tint val="80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dgm:txEffectClrLst/>
  </dgm:styleLbl>
  <dgm:styleLbl name="f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b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sibTrans1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9000"/>
      </a:schemeClr>
    </dgm:fillClrLst>
    <dgm:linClrLst meth="repeat">
      <a:schemeClr val="lt1"/>
    </dgm:linClrLst>
    <dgm:effectClrLst/>
    <dgm:txLinClrLst/>
    <dgm:txFillClrLst/>
    <dgm:txEffectClrLst/>
  </dgm:styleLbl>
  <dgm:styleLbl name="asst3">
    <dgm:fillClrLst>
      <a:schemeClr val="accent3">
        <a:tint val="80000"/>
      </a:schemeClr>
    </dgm:fillClrLst>
    <dgm:linClrLst meth="repeat">
      <a:schemeClr val="lt1"/>
    </dgm:linClrLst>
    <dgm:effectClrLst/>
    <dgm:txLinClrLst/>
    <dgm:txFillClrLst/>
    <dgm:txEffectClrLst/>
  </dgm:styleLbl>
  <dgm:styleLbl name="asst4">
    <dgm:fillClrLst>
      <a:schemeClr val="accent3">
        <a:tint val="7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lt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9000"/>
      </a:schemeClr>
    </dgm:fillClrLst>
    <dgm:linClrLst meth="repeat">
      <a:schemeClr val="accent3">
        <a:tint val="99000"/>
      </a:schemeClr>
    </dgm:linClrLst>
    <dgm:effectClrLst/>
    <dgm:txLinClrLst/>
    <dgm:txFillClrLst meth="repeat">
      <a:schemeClr val="tx1"/>
    </dgm:txFillClrLst>
    <dgm:txEffectClrLst/>
  </dgm:styleLbl>
  <dgm:styleLbl name="parChTrans1D3">
    <dgm:fillClrLst meth="repeat">
      <a:schemeClr val="accent3">
        <a:tint val="80000"/>
      </a:schemeClr>
    </dgm:fillClrLst>
    <dgm:linClrLst meth="repeat">
      <a:schemeClr val="accent3">
        <a:tint val="80000"/>
      </a:schemeClr>
    </dgm:linClrLst>
    <dgm:effectClrLst/>
    <dgm:txLinClrLst/>
    <dgm:txFillClrLst meth="repeat">
      <a:schemeClr val="tx1"/>
    </dgm:txFillClrLst>
    <dgm:txEffectClrLst/>
  </dgm:styleLbl>
  <dgm:styleLbl name="parChTrans1D4">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6AC22D4-1482-4F89-90A4-5965BA32613F}" type="doc">
      <dgm:prSet loTypeId="urn:microsoft.com/office/officeart/2005/8/layout/list1" loCatId="list" qsTypeId="urn:microsoft.com/office/officeart/2005/8/quickstyle/3d2" qsCatId="3D" csTypeId="urn:microsoft.com/office/officeart/2005/8/colors/accent0_1" csCatId="mainScheme" phldr="1"/>
      <dgm:spPr/>
      <dgm:t>
        <a:bodyPr/>
        <a:lstStyle/>
        <a:p>
          <a:endParaRPr lang="en-IN"/>
        </a:p>
      </dgm:t>
    </dgm:pt>
    <dgm:pt modelId="{502D2095-B69E-42F2-B8CE-B086E11ABC2B}">
      <dgm:prSet phldrT="[Text]"/>
      <dgm:spPr/>
      <dgm:t>
        <a:bodyPr/>
        <a:lstStyle/>
        <a:p>
          <a:r>
            <a:rPr lang="en-US" b="1" u="sng" dirty="0"/>
            <a:t>Data Density</a:t>
          </a:r>
          <a:endParaRPr lang="en-IN" dirty="0"/>
        </a:p>
      </dgm:t>
    </dgm:pt>
    <dgm:pt modelId="{2FD01BD8-B5AC-4039-BD3C-B3AABD35949D}" type="parTrans" cxnId="{FA3E038A-C558-4F3A-A204-7AC949EDD26C}">
      <dgm:prSet/>
      <dgm:spPr/>
      <dgm:t>
        <a:bodyPr/>
        <a:lstStyle/>
        <a:p>
          <a:endParaRPr lang="en-IN"/>
        </a:p>
      </dgm:t>
    </dgm:pt>
    <dgm:pt modelId="{96B79ADC-5922-493A-8DF1-B3A485D9C204}" type="sibTrans" cxnId="{FA3E038A-C558-4F3A-A204-7AC949EDD26C}">
      <dgm:prSet/>
      <dgm:spPr/>
      <dgm:t>
        <a:bodyPr/>
        <a:lstStyle/>
        <a:p>
          <a:endParaRPr lang="en-IN"/>
        </a:p>
      </dgm:t>
    </dgm:pt>
    <dgm:pt modelId="{634F5B36-E4FC-468B-A81F-ABC050C373AE}">
      <dgm:prSet phldrT="[Text]"/>
      <dgm:spPr/>
      <dgm:t>
        <a:bodyPr/>
        <a:lstStyle/>
        <a:p>
          <a:r>
            <a:rPr lang="en-US" b="1" u="sng" dirty="0"/>
            <a:t>Efficiency:</a:t>
          </a:r>
          <a:endParaRPr lang="en-IN" dirty="0"/>
        </a:p>
      </dgm:t>
    </dgm:pt>
    <dgm:pt modelId="{6F43A247-A5B5-4812-8051-8B8FADCB8BF7}" type="parTrans" cxnId="{03BF1A7D-2171-4F76-80A7-0EFD943F09EC}">
      <dgm:prSet/>
      <dgm:spPr/>
      <dgm:t>
        <a:bodyPr/>
        <a:lstStyle/>
        <a:p>
          <a:endParaRPr lang="en-IN"/>
        </a:p>
      </dgm:t>
    </dgm:pt>
    <dgm:pt modelId="{BE0F066C-418F-4A4F-9869-1AC48AB22DB7}" type="sibTrans" cxnId="{03BF1A7D-2171-4F76-80A7-0EFD943F09EC}">
      <dgm:prSet/>
      <dgm:spPr/>
      <dgm:t>
        <a:bodyPr/>
        <a:lstStyle/>
        <a:p>
          <a:endParaRPr lang="en-IN"/>
        </a:p>
      </dgm:t>
    </dgm:pt>
    <dgm:pt modelId="{343A232E-C120-4DDE-889C-8B28C0ECE5FF}">
      <dgm:prSet phldrT="[Text]"/>
      <dgm:spPr/>
      <dgm:t>
        <a:bodyPr/>
        <a:lstStyle/>
        <a:p>
          <a:r>
            <a:rPr lang="en-US" b="1" u="sng" dirty="0"/>
            <a:t>Availability:</a:t>
          </a:r>
          <a:endParaRPr lang="en-IN" dirty="0"/>
        </a:p>
      </dgm:t>
    </dgm:pt>
    <dgm:pt modelId="{1F526303-D055-40E0-9004-BD037EA83F2B}" type="parTrans" cxnId="{9A8EB9B1-DE18-4013-88F9-88C6CC1398A7}">
      <dgm:prSet/>
      <dgm:spPr/>
      <dgm:t>
        <a:bodyPr/>
        <a:lstStyle/>
        <a:p>
          <a:endParaRPr lang="en-IN"/>
        </a:p>
      </dgm:t>
    </dgm:pt>
    <dgm:pt modelId="{D0088EFC-8399-4A77-82E9-ADA08FF6BD45}" type="sibTrans" cxnId="{9A8EB9B1-DE18-4013-88F9-88C6CC1398A7}">
      <dgm:prSet/>
      <dgm:spPr/>
      <dgm:t>
        <a:bodyPr/>
        <a:lstStyle/>
        <a:p>
          <a:endParaRPr lang="en-IN"/>
        </a:p>
      </dgm:t>
    </dgm:pt>
    <dgm:pt modelId="{1FB032ED-E489-474C-86F4-DAA0BCCD6371}" type="pres">
      <dgm:prSet presAssocID="{E6AC22D4-1482-4F89-90A4-5965BA32613F}" presName="linear" presStyleCnt="0">
        <dgm:presLayoutVars>
          <dgm:dir/>
          <dgm:animLvl val="lvl"/>
          <dgm:resizeHandles val="exact"/>
        </dgm:presLayoutVars>
      </dgm:prSet>
      <dgm:spPr/>
    </dgm:pt>
    <dgm:pt modelId="{BA773430-E03E-450E-BCD3-4BFEFF47D090}" type="pres">
      <dgm:prSet presAssocID="{502D2095-B69E-42F2-B8CE-B086E11ABC2B}" presName="parentLin" presStyleCnt="0"/>
      <dgm:spPr/>
    </dgm:pt>
    <dgm:pt modelId="{42A3DEEC-38B6-4CC5-AE46-6A7A9780E2CE}" type="pres">
      <dgm:prSet presAssocID="{502D2095-B69E-42F2-B8CE-B086E11ABC2B}" presName="parentLeftMargin" presStyleLbl="node1" presStyleIdx="0" presStyleCnt="3"/>
      <dgm:spPr/>
    </dgm:pt>
    <dgm:pt modelId="{6A0772F1-CB08-47F9-BBB8-3E99A144F17E}" type="pres">
      <dgm:prSet presAssocID="{502D2095-B69E-42F2-B8CE-B086E11ABC2B}" presName="parentText" presStyleLbl="node1" presStyleIdx="0" presStyleCnt="3">
        <dgm:presLayoutVars>
          <dgm:chMax val="0"/>
          <dgm:bulletEnabled val="1"/>
        </dgm:presLayoutVars>
      </dgm:prSet>
      <dgm:spPr/>
    </dgm:pt>
    <dgm:pt modelId="{08A05F96-F1B8-4D5C-B669-C864E72DF714}" type="pres">
      <dgm:prSet presAssocID="{502D2095-B69E-42F2-B8CE-B086E11ABC2B}" presName="negativeSpace" presStyleCnt="0"/>
      <dgm:spPr/>
    </dgm:pt>
    <dgm:pt modelId="{9DAF3F7F-3956-4B76-8851-F235725E3B38}" type="pres">
      <dgm:prSet presAssocID="{502D2095-B69E-42F2-B8CE-B086E11ABC2B}" presName="childText" presStyleLbl="conFgAcc1" presStyleIdx="0" presStyleCnt="3">
        <dgm:presLayoutVars>
          <dgm:bulletEnabled val="1"/>
        </dgm:presLayoutVars>
      </dgm:prSet>
      <dgm:spPr/>
    </dgm:pt>
    <dgm:pt modelId="{A7136E0D-DF46-4295-8E10-0C041FBEACC3}" type="pres">
      <dgm:prSet presAssocID="{96B79ADC-5922-493A-8DF1-B3A485D9C204}" presName="spaceBetweenRectangles" presStyleCnt="0"/>
      <dgm:spPr/>
    </dgm:pt>
    <dgm:pt modelId="{0122E809-C0C7-426A-A090-359B34BEB26A}" type="pres">
      <dgm:prSet presAssocID="{634F5B36-E4FC-468B-A81F-ABC050C373AE}" presName="parentLin" presStyleCnt="0"/>
      <dgm:spPr/>
    </dgm:pt>
    <dgm:pt modelId="{35F9C171-3C95-4A9A-AAEA-88359E1F4585}" type="pres">
      <dgm:prSet presAssocID="{634F5B36-E4FC-468B-A81F-ABC050C373AE}" presName="parentLeftMargin" presStyleLbl="node1" presStyleIdx="0" presStyleCnt="3"/>
      <dgm:spPr/>
    </dgm:pt>
    <dgm:pt modelId="{0BB11DC9-B2D7-41FF-9D6D-CBAF5FC63942}" type="pres">
      <dgm:prSet presAssocID="{634F5B36-E4FC-468B-A81F-ABC050C373AE}" presName="parentText" presStyleLbl="node1" presStyleIdx="1" presStyleCnt="3">
        <dgm:presLayoutVars>
          <dgm:chMax val="0"/>
          <dgm:bulletEnabled val="1"/>
        </dgm:presLayoutVars>
      </dgm:prSet>
      <dgm:spPr/>
    </dgm:pt>
    <dgm:pt modelId="{A242C036-CDF6-4C7C-A7A9-7F72B0FA53DA}" type="pres">
      <dgm:prSet presAssocID="{634F5B36-E4FC-468B-A81F-ABC050C373AE}" presName="negativeSpace" presStyleCnt="0"/>
      <dgm:spPr/>
    </dgm:pt>
    <dgm:pt modelId="{9EB7697A-5B9F-4F85-8880-813A9215E99D}" type="pres">
      <dgm:prSet presAssocID="{634F5B36-E4FC-468B-A81F-ABC050C373AE}" presName="childText" presStyleLbl="conFgAcc1" presStyleIdx="1" presStyleCnt="3">
        <dgm:presLayoutVars>
          <dgm:bulletEnabled val="1"/>
        </dgm:presLayoutVars>
      </dgm:prSet>
      <dgm:spPr/>
    </dgm:pt>
    <dgm:pt modelId="{293951B5-E225-4326-A65B-902F6C57EB75}" type="pres">
      <dgm:prSet presAssocID="{BE0F066C-418F-4A4F-9869-1AC48AB22DB7}" presName="spaceBetweenRectangles" presStyleCnt="0"/>
      <dgm:spPr/>
    </dgm:pt>
    <dgm:pt modelId="{8C60AAB0-5321-4CD3-A51E-11598941A871}" type="pres">
      <dgm:prSet presAssocID="{343A232E-C120-4DDE-889C-8B28C0ECE5FF}" presName="parentLin" presStyleCnt="0"/>
      <dgm:spPr/>
    </dgm:pt>
    <dgm:pt modelId="{9CF5CFAF-9139-41C7-B098-73DD84F489CA}" type="pres">
      <dgm:prSet presAssocID="{343A232E-C120-4DDE-889C-8B28C0ECE5FF}" presName="parentLeftMargin" presStyleLbl="node1" presStyleIdx="1" presStyleCnt="3"/>
      <dgm:spPr/>
    </dgm:pt>
    <dgm:pt modelId="{7BC8746D-1929-4C3D-98E3-468984539267}" type="pres">
      <dgm:prSet presAssocID="{343A232E-C120-4DDE-889C-8B28C0ECE5FF}" presName="parentText" presStyleLbl="node1" presStyleIdx="2" presStyleCnt="3">
        <dgm:presLayoutVars>
          <dgm:chMax val="0"/>
          <dgm:bulletEnabled val="1"/>
        </dgm:presLayoutVars>
      </dgm:prSet>
      <dgm:spPr/>
    </dgm:pt>
    <dgm:pt modelId="{590696A8-C135-449E-8D1B-432788C385BC}" type="pres">
      <dgm:prSet presAssocID="{343A232E-C120-4DDE-889C-8B28C0ECE5FF}" presName="negativeSpace" presStyleCnt="0"/>
      <dgm:spPr/>
    </dgm:pt>
    <dgm:pt modelId="{D8FD1A0A-B353-4136-8F7D-94333910EBEC}" type="pres">
      <dgm:prSet presAssocID="{343A232E-C120-4DDE-889C-8B28C0ECE5FF}" presName="childText" presStyleLbl="conFgAcc1" presStyleIdx="2" presStyleCnt="3">
        <dgm:presLayoutVars>
          <dgm:bulletEnabled val="1"/>
        </dgm:presLayoutVars>
      </dgm:prSet>
      <dgm:spPr/>
    </dgm:pt>
  </dgm:ptLst>
  <dgm:cxnLst>
    <dgm:cxn modelId="{9B9F2D1E-75E5-4BD2-878E-F17B49503EF5}" type="presOf" srcId="{343A232E-C120-4DDE-889C-8B28C0ECE5FF}" destId="{7BC8746D-1929-4C3D-98E3-468984539267}" srcOrd="1" destOrd="0" presId="urn:microsoft.com/office/officeart/2005/8/layout/list1"/>
    <dgm:cxn modelId="{1C99572C-3819-4E59-A029-EEA243937CDD}" type="presOf" srcId="{E6AC22D4-1482-4F89-90A4-5965BA32613F}" destId="{1FB032ED-E489-474C-86F4-DAA0BCCD6371}" srcOrd="0" destOrd="0" presId="urn:microsoft.com/office/officeart/2005/8/layout/list1"/>
    <dgm:cxn modelId="{9EB4023D-F1F8-458C-9220-99EA5B3E0EB9}" type="presOf" srcId="{502D2095-B69E-42F2-B8CE-B086E11ABC2B}" destId="{6A0772F1-CB08-47F9-BBB8-3E99A144F17E}" srcOrd="1" destOrd="0" presId="urn:microsoft.com/office/officeart/2005/8/layout/list1"/>
    <dgm:cxn modelId="{D506CE60-4B1E-4CC2-BE49-937B4396CDBA}" type="presOf" srcId="{634F5B36-E4FC-468B-A81F-ABC050C373AE}" destId="{0BB11DC9-B2D7-41FF-9D6D-CBAF5FC63942}" srcOrd="1" destOrd="0" presId="urn:microsoft.com/office/officeart/2005/8/layout/list1"/>
    <dgm:cxn modelId="{03BF1A7D-2171-4F76-80A7-0EFD943F09EC}" srcId="{E6AC22D4-1482-4F89-90A4-5965BA32613F}" destId="{634F5B36-E4FC-468B-A81F-ABC050C373AE}" srcOrd="1" destOrd="0" parTransId="{6F43A247-A5B5-4812-8051-8B8FADCB8BF7}" sibTransId="{BE0F066C-418F-4A4F-9869-1AC48AB22DB7}"/>
    <dgm:cxn modelId="{FA3E038A-C558-4F3A-A204-7AC949EDD26C}" srcId="{E6AC22D4-1482-4F89-90A4-5965BA32613F}" destId="{502D2095-B69E-42F2-B8CE-B086E11ABC2B}" srcOrd="0" destOrd="0" parTransId="{2FD01BD8-B5AC-4039-BD3C-B3AABD35949D}" sibTransId="{96B79ADC-5922-493A-8DF1-B3A485D9C204}"/>
    <dgm:cxn modelId="{AB4400A8-C322-44A9-B208-6C53ADD8061B}" type="presOf" srcId="{502D2095-B69E-42F2-B8CE-B086E11ABC2B}" destId="{42A3DEEC-38B6-4CC5-AE46-6A7A9780E2CE}" srcOrd="0" destOrd="0" presId="urn:microsoft.com/office/officeart/2005/8/layout/list1"/>
    <dgm:cxn modelId="{9A8EB9B1-DE18-4013-88F9-88C6CC1398A7}" srcId="{E6AC22D4-1482-4F89-90A4-5965BA32613F}" destId="{343A232E-C120-4DDE-889C-8B28C0ECE5FF}" srcOrd="2" destOrd="0" parTransId="{1F526303-D055-40E0-9004-BD037EA83F2B}" sibTransId="{D0088EFC-8399-4A77-82E9-ADA08FF6BD45}"/>
    <dgm:cxn modelId="{D834EAED-B100-402C-B97E-16A08918404E}" type="presOf" srcId="{343A232E-C120-4DDE-889C-8B28C0ECE5FF}" destId="{9CF5CFAF-9139-41C7-B098-73DD84F489CA}" srcOrd="0" destOrd="0" presId="urn:microsoft.com/office/officeart/2005/8/layout/list1"/>
    <dgm:cxn modelId="{852482F1-05AD-42A3-901D-5115E6AA7EF9}" type="presOf" srcId="{634F5B36-E4FC-468B-A81F-ABC050C373AE}" destId="{35F9C171-3C95-4A9A-AAEA-88359E1F4585}" srcOrd="0" destOrd="0" presId="urn:microsoft.com/office/officeart/2005/8/layout/list1"/>
    <dgm:cxn modelId="{618A0852-F293-4728-B52B-DF321B9E31CE}" type="presParOf" srcId="{1FB032ED-E489-474C-86F4-DAA0BCCD6371}" destId="{BA773430-E03E-450E-BCD3-4BFEFF47D090}" srcOrd="0" destOrd="0" presId="urn:microsoft.com/office/officeart/2005/8/layout/list1"/>
    <dgm:cxn modelId="{1F8BE9D3-3353-4C37-84F8-4BBF0866F375}" type="presParOf" srcId="{BA773430-E03E-450E-BCD3-4BFEFF47D090}" destId="{42A3DEEC-38B6-4CC5-AE46-6A7A9780E2CE}" srcOrd="0" destOrd="0" presId="urn:microsoft.com/office/officeart/2005/8/layout/list1"/>
    <dgm:cxn modelId="{B3315093-59EF-4C1F-98FD-1A8E95FD71D1}" type="presParOf" srcId="{BA773430-E03E-450E-BCD3-4BFEFF47D090}" destId="{6A0772F1-CB08-47F9-BBB8-3E99A144F17E}" srcOrd="1" destOrd="0" presId="urn:microsoft.com/office/officeart/2005/8/layout/list1"/>
    <dgm:cxn modelId="{B45F4A7E-026A-4769-BFC6-816DECC96387}" type="presParOf" srcId="{1FB032ED-E489-474C-86F4-DAA0BCCD6371}" destId="{08A05F96-F1B8-4D5C-B669-C864E72DF714}" srcOrd="1" destOrd="0" presId="urn:microsoft.com/office/officeart/2005/8/layout/list1"/>
    <dgm:cxn modelId="{381EF293-96F8-4F2D-8810-2F6E5B52130C}" type="presParOf" srcId="{1FB032ED-E489-474C-86F4-DAA0BCCD6371}" destId="{9DAF3F7F-3956-4B76-8851-F235725E3B38}" srcOrd="2" destOrd="0" presId="urn:microsoft.com/office/officeart/2005/8/layout/list1"/>
    <dgm:cxn modelId="{9321A4E2-02C0-49A0-A73A-CD6C0C5A5923}" type="presParOf" srcId="{1FB032ED-E489-474C-86F4-DAA0BCCD6371}" destId="{A7136E0D-DF46-4295-8E10-0C041FBEACC3}" srcOrd="3" destOrd="0" presId="urn:microsoft.com/office/officeart/2005/8/layout/list1"/>
    <dgm:cxn modelId="{FF16C1D5-56E8-43F2-B317-3BC4D34C2B87}" type="presParOf" srcId="{1FB032ED-E489-474C-86F4-DAA0BCCD6371}" destId="{0122E809-C0C7-426A-A090-359B34BEB26A}" srcOrd="4" destOrd="0" presId="urn:microsoft.com/office/officeart/2005/8/layout/list1"/>
    <dgm:cxn modelId="{B5580ADB-65BD-4C1E-9014-80C390293E6C}" type="presParOf" srcId="{0122E809-C0C7-426A-A090-359B34BEB26A}" destId="{35F9C171-3C95-4A9A-AAEA-88359E1F4585}" srcOrd="0" destOrd="0" presId="urn:microsoft.com/office/officeart/2005/8/layout/list1"/>
    <dgm:cxn modelId="{B53C1087-8004-45B6-A943-7292624AD8D7}" type="presParOf" srcId="{0122E809-C0C7-426A-A090-359B34BEB26A}" destId="{0BB11DC9-B2D7-41FF-9D6D-CBAF5FC63942}" srcOrd="1" destOrd="0" presId="urn:microsoft.com/office/officeart/2005/8/layout/list1"/>
    <dgm:cxn modelId="{34E1A41D-77B2-4228-901C-468856C462A8}" type="presParOf" srcId="{1FB032ED-E489-474C-86F4-DAA0BCCD6371}" destId="{A242C036-CDF6-4C7C-A7A9-7F72B0FA53DA}" srcOrd="5" destOrd="0" presId="urn:microsoft.com/office/officeart/2005/8/layout/list1"/>
    <dgm:cxn modelId="{7F163ED3-AA5B-4790-8640-B09F19F71176}" type="presParOf" srcId="{1FB032ED-E489-474C-86F4-DAA0BCCD6371}" destId="{9EB7697A-5B9F-4F85-8880-813A9215E99D}" srcOrd="6" destOrd="0" presId="urn:microsoft.com/office/officeart/2005/8/layout/list1"/>
    <dgm:cxn modelId="{6CE8D2F5-1156-4003-901F-1165BD2A96F0}" type="presParOf" srcId="{1FB032ED-E489-474C-86F4-DAA0BCCD6371}" destId="{293951B5-E225-4326-A65B-902F6C57EB75}" srcOrd="7" destOrd="0" presId="urn:microsoft.com/office/officeart/2005/8/layout/list1"/>
    <dgm:cxn modelId="{422BCC56-6FE4-470C-9844-327D3500CD52}" type="presParOf" srcId="{1FB032ED-E489-474C-86F4-DAA0BCCD6371}" destId="{8C60AAB0-5321-4CD3-A51E-11598941A871}" srcOrd="8" destOrd="0" presId="urn:microsoft.com/office/officeart/2005/8/layout/list1"/>
    <dgm:cxn modelId="{FB5EDD67-9272-4C72-AD5F-E58E2071855C}" type="presParOf" srcId="{8C60AAB0-5321-4CD3-A51E-11598941A871}" destId="{9CF5CFAF-9139-41C7-B098-73DD84F489CA}" srcOrd="0" destOrd="0" presId="urn:microsoft.com/office/officeart/2005/8/layout/list1"/>
    <dgm:cxn modelId="{66E806DF-04D4-4538-BD8B-0AFE9DC20307}" type="presParOf" srcId="{8C60AAB0-5321-4CD3-A51E-11598941A871}" destId="{7BC8746D-1929-4C3D-98E3-468984539267}" srcOrd="1" destOrd="0" presId="urn:microsoft.com/office/officeart/2005/8/layout/list1"/>
    <dgm:cxn modelId="{E358394D-3803-4FF1-ACED-57CC6FF92865}" type="presParOf" srcId="{1FB032ED-E489-474C-86F4-DAA0BCCD6371}" destId="{590696A8-C135-449E-8D1B-432788C385BC}" srcOrd="9" destOrd="0" presId="urn:microsoft.com/office/officeart/2005/8/layout/list1"/>
    <dgm:cxn modelId="{9145DD30-DCCC-401F-9B05-DF58C1AEDA6E}" type="presParOf" srcId="{1FB032ED-E489-474C-86F4-DAA0BCCD6371}" destId="{D8FD1A0A-B353-4136-8F7D-94333910EBEC}"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A43205A-4201-45AF-9352-7800473EA613}" type="doc">
      <dgm:prSet loTypeId="urn:microsoft.com/office/officeart/2005/8/layout/list1" loCatId="list" qsTypeId="urn:microsoft.com/office/officeart/2005/8/quickstyle/3d2" qsCatId="3D" csTypeId="urn:microsoft.com/office/officeart/2005/8/colors/accent0_1" csCatId="mainScheme" phldr="1"/>
      <dgm:spPr/>
      <dgm:t>
        <a:bodyPr/>
        <a:lstStyle/>
        <a:p>
          <a:endParaRPr lang="en-IN"/>
        </a:p>
      </dgm:t>
    </dgm:pt>
    <dgm:pt modelId="{7EE2F7F2-C943-4261-A0F2-B0380396EC50}">
      <dgm:prSet phldrT="[Text]" custT="1"/>
      <dgm:spPr/>
      <dgm:t>
        <a:bodyPr/>
        <a:lstStyle/>
        <a:p>
          <a:r>
            <a:rPr lang="en-US" sz="2000" b="1" u="sng" dirty="0"/>
            <a:t>Security:</a:t>
          </a:r>
          <a:endParaRPr lang="en-IN" sz="2000" dirty="0"/>
        </a:p>
      </dgm:t>
    </dgm:pt>
    <dgm:pt modelId="{96861529-CE3C-43FF-9DEB-148B6CAB6D62}" type="parTrans" cxnId="{1077C4D9-C203-4EBB-9A6E-35757C0A7DF2}">
      <dgm:prSet/>
      <dgm:spPr/>
      <dgm:t>
        <a:bodyPr/>
        <a:lstStyle/>
        <a:p>
          <a:endParaRPr lang="en-IN"/>
        </a:p>
      </dgm:t>
    </dgm:pt>
    <dgm:pt modelId="{91606B00-4F11-468B-8119-45DD7D07A7E3}" type="sibTrans" cxnId="{1077C4D9-C203-4EBB-9A6E-35757C0A7DF2}">
      <dgm:prSet/>
      <dgm:spPr/>
      <dgm:t>
        <a:bodyPr/>
        <a:lstStyle/>
        <a:p>
          <a:endParaRPr lang="en-IN"/>
        </a:p>
      </dgm:t>
    </dgm:pt>
    <dgm:pt modelId="{51B0E2B2-DEA1-4F91-9659-C0673B729C47}">
      <dgm:prSet phldrT="[Text]" custT="1"/>
      <dgm:spPr/>
      <dgm:t>
        <a:bodyPr/>
        <a:lstStyle/>
        <a:p>
          <a:r>
            <a:rPr lang="en-US" sz="2000" b="1" u="sng" dirty="0"/>
            <a:t>Loading speeds:</a:t>
          </a:r>
          <a:endParaRPr lang="en-IN" sz="2000" dirty="0"/>
        </a:p>
      </dgm:t>
    </dgm:pt>
    <dgm:pt modelId="{85406A7E-B048-47EF-9A13-52CC5462BCDC}" type="parTrans" cxnId="{CD7C29A7-61B1-4037-883C-1A2E31804BAE}">
      <dgm:prSet/>
      <dgm:spPr/>
      <dgm:t>
        <a:bodyPr/>
        <a:lstStyle/>
        <a:p>
          <a:endParaRPr lang="en-IN"/>
        </a:p>
      </dgm:t>
    </dgm:pt>
    <dgm:pt modelId="{C8500B5D-BA3F-4CEF-886C-C4C8B58B7DEA}" type="sibTrans" cxnId="{CD7C29A7-61B1-4037-883C-1A2E31804BAE}">
      <dgm:prSet/>
      <dgm:spPr/>
      <dgm:t>
        <a:bodyPr/>
        <a:lstStyle/>
        <a:p>
          <a:endParaRPr lang="en-IN"/>
        </a:p>
      </dgm:t>
    </dgm:pt>
    <dgm:pt modelId="{0476724A-988F-4419-828E-E710848EEF76}">
      <dgm:prSet phldrT="[Text]" custT="1"/>
      <dgm:spPr/>
      <dgm:t>
        <a:bodyPr/>
        <a:lstStyle/>
        <a:p>
          <a:r>
            <a:rPr lang="en-US" sz="2000" b="1" u="sng" dirty="0"/>
            <a:t>Banned in Sensitive Areas:</a:t>
          </a:r>
          <a:endParaRPr lang="en-IN" sz="2000" dirty="0"/>
        </a:p>
      </dgm:t>
    </dgm:pt>
    <dgm:pt modelId="{7F159DF4-E05E-4ED5-85B5-7DE19C2A1345}" type="parTrans" cxnId="{D9AE97D9-97C5-4C79-9FF0-5C7C8AF19B89}">
      <dgm:prSet/>
      <dgm:spPr/>
      <dgm:t>
        <a:bodyPr/>
        <a:lstStyle/>
        <a:p>
          <a:endParaRPr lang="en-IN"/>
        </a:p>
      </dgm:t>
    </dgm:pt>
    <dgm:pt modelId="{DCEBE887-3F8C-48C8-891A-669240DA56EC}" type="sibTrans" cxnId="{D9AE97D9-97C5-4C79-9FF0-5C7C8AF19B89}">
      <dgm:prSet/>
      <dgm:spPr/>
      <dgm:t>
        <a:bodyPr/>
        <a:lstStyle/>
        <a:p>
          <a:endParaRPr lang="en-IN"/>
        </a:p>
      </dgm:t>
    </dgm:pt>
    <dgm:pt modelId="{6FCC58FB-2AF4-44EB-9581-380C14885B1E}" type="pres">
      <dgm:prSet presAssocID="{DA43205A-4201-45AF-9352-7800473EA613}" presName="linear" presStyleCnt="0">
        <dgm:presLayoutVars>
          <dgm:dir/>
          <dgm:animLvl val="lvl"/>
          <dgm:resizeHandles val="exact"/>
        </dgm:presLayoutVars>
      </dgm:prSet>
      <dgm:spPr/>
    </dgm:pt>
    <dgm:pt modelId="{70C775B4-9B90-4D70-9344-33CE26424315}" type="pres">
      <dgm:prSet presAssocID="{7EE2F7F2-C943-4261-A0F2-B0380396EC50}" presName="parentLin" presStyleCnt="0"/>
      <dgm:spPr/>
    </dgm:pt>
    <dgm:pt modelId="{C724C0B9-D15A-41CB-BF3B-AFF020AD8612}" type="pres">
      <dgm:prSet presAssocID="{7EE2F7F2-C943-4261-A0F2-B0380396EC50}" presName="parentLeftMargin" presStyleLbl="node1" presStyleIdx="0" presStyleCnt="3"/>
      <dgm:spPr/>
    </dgm:pt>
    <dgm:pt modelId="{5B6BBA2A-EBE2-4BF5-9B13-A56B045A2E2E}" type="pres">
      <dgm:prSet presAssocID="{7EE2F7F2-C943-4261-A0F2-B0380396EC50}" presName="parentText" presStyleLbl="node1" presStyleIdx="0" presStyleCnt="3">
        <dgm:presLayoutVars>
          <dgm:chMax val="0"/>
          <dgm:bulletEnabled val="1"/>
        </dgm:presLayoutVars>
      </dgm:prSet>
      <dgm:spPr/>
    </dgm:pt>
    <dgm:pt modelId="{A0CAAAA0-2952-41B4-B088-E90132411640}" type="pres">
      <dgm:prSet presAssocID="{7EE2F7F2-C943-4261-A0F2-B0380396EC50}" presName="negativeSpace" presStyleCnt="0"/>
      <dgm:spPr/>
    </dgm:pt>
    <dgm:pt modelId="{79C7E676-7DCF-4681-8A41-F3D4FE7ACFE7}" type="pres">
      <dgm:prSet presAssocID="{7EE2F7F2-C943-4261-A0F2-B0380396EC50}" presName="childText" presStyleLbl="conFgAcc1" presStyleIdx="0" presStyleCnt="3">
        <dgm:presLayoutVars>
          <dgm:bulletEnabled val="1"/>
        </dgm:presLayoutVars>
      </dgm:prSet>
      <dgm:spPr/>
    </dgm:pt>
    <dgm:pt modelId="{5B45FF43-732D-44B5-9BAA-5D706FBE34C7}" type="pres">
      <dgm:prSet presAssocID="{91606B00-4F11-468B-8119-45DD7D07A7E3}" presName="spaceBetweenRectangles" presStyleCnt="0"/>
      <dgm:spPr/>
    </dgm:pt>
    <dgm:pt modelId="{5D8AD24C-9D9C-49CD-8DDF-4E7881F9F73C}" type="pres">
      <dgm:prSet presAssocID="{51B0E2B2-DEA1-4F91-9659-C0673B729C47}" presName="parentLin" presStyleCnt="0"/>
      <dgm:spPr/>
    </dgm:pt>
    <dgm:pt modelId="{79513B35-FA5F-4A48-BB09-9A7433569C77}" type="pres">
      <dgm:prSet presAssocID="{51B0E2B2-DEA1-4F91-9659-C0673B729C47}" presName="parentLeftMargin" presStyleLbl="node1" presStyleIdx="0" presStyleCnt="3"/>
      <dgm:spPr/>
    </dgm:pt>
    <dgm:pt modelId="{35DFE499-83A6-4933-9BE1-A34859BF577C}" type="pres">
      <dgm:prSet presAssocID="{51B0E2B2-DEA1-4F91-9659-C0673B729C47}" presName="parentText" presStyleLbl="node1" presStyleIdx="1" presStyleCnt="3">
        <dgm:presLayoutVars>
          <dgm:chMax val="0"/>
          <dgm:bulletEnabled val="1"/>
        </dgm:presLayoutVars>
      </dgm:prSet>
      <dgm:spPr/>
    </dgm:pt>
    <dgm:pt modelId="{DBE317FF-2FC3-47E0-B700-A0E88A74584F}" type="pres">
      <dgm:prSet presAssocID="{51B0E2B2-DEA1-4F91-9659-C0673B729C47}" presName="negativeSpace" presStyleCnt="0"/>
      <dgm:spPr/>
    </dgm:pt>
    <dgm:pt modelId="{320E67DF-76CF-4B19-AE04-A214BDBA5168}" type="pres">
      <dgm:prSet presAssocID="{51B0E2B2-DEA1-4F91-9659-C0673B729C47}" presName="childText" presStyleLbl="conFgAcc1" presStyleIdx="1" presStyleCnt="3">
        <dgm:presLayoutVars>
          <dgm:bulletEnabled val="1"/>
        </dgm:presLayoutVars>
      </dgm:prSet>
      <dgm:spPr/>
    </dgm:pt>
    <dgm:pt modelId="{0771B774-2841-44F6-BBD4-305076E6B593}" type="pres">
      <dgm:prSet presAssocID="{C8500B5D-BA3F-4CEF-886C-C4C8B58B7DEA}" presName="spaceBetweenRectangles" presStyleCnt="0"/>
      <dgm:spPr/>
    </dgm:pt>
    <dgm:pt modelId="{002FCD65-BE4B-4D1A-8042-0A5BCA366E50}" type="pres">
      <dgm:prSet presAssocID="{0476724A-988F-4419-828E-E710848EEF76}" presName="parentLin" presStyleCnt="0"/>
      <dgm:spPr/>
    </dgm:pt>
    <dgm:pt modelId="{43570933-CF8D-448D-8291-4B0968587065}" type="pres">
      <dgm:prSet presAssocID="{0476724A-988F-4419-828E-E710848EEF76}" presName="parentLeftMargin" presStyleLbl="node1" presStyleIdx="1" presStyleCnt="3"/>
      <dgm:spPr/>
    </dgm:pt>
    <dgm:pt modelId="{43C6F3E4-C8FE-4AC3-A0D9-098562B7C0EB}" type="pres">
      <dgm:prSet presAssocID="{0476724A-988F-4419-828E-E710848EEF76}" presName="parentText" presStyleLbl="node1" presStyleIdx="2" presStyleCnt="3">
        <dgm:presLayoutVars>
          <dgm:chMax val="0"/>
          <dgm:bulletEnabled val="1"/>
        </dgm:presLayoutVars>
      </dgm:prSet>
      <dgm:spPr/>
    </dgm:pt>
    <dgm:pt modelId="{E6D63855-2E29-4BE1-891C-46CA1534C868}" type="pres">
      <dgm:prSet presAssocID="{0476724A-988F-4419-828E-E710848EEF76}" presName="negativeSpace" presStyleCnt="0"/>
      <dgm:spPr/>
    </dgm:pt>
    <dgm:pt modelId="{7ABB17DA-8DB7-4134-B05D-F76FF94698FB}" type="pres">
      <dgm:prSet presAssocID="{0476724A-988F-4419-828E-E710848EEF76}" presName="childText" presStyleLbl="conFgAcc1" presStyleIdx="2" presStyleCnt="3">
        <dgm:presLayoutVars>
          <dgm:bulletEnabled val="1"/>
        </dgm:presLayoutVars>
      </dgm:prSet>
      <dgm:spPr/>
    </dgm:pt>
  </dgm:ptLst>
  <dgm:cxnLst>
    <dgm:cxn modelId="{CA667632-2AE6-4E5C-A50E-16DB6FC976B6}" type="presOf" srcId="{51B0E2B2-DEA1-4F91-9659-C0673B729C47}" destId="{79513B35-FA5F-4A48-BB09-9A7433569C77}" srcOrd="0" destOrd="0" presId="urn:microsoft.com/office/officeart/2005/8/layout/list1"/>
    <dgm:cxn modelId="{FFF93D3F-339D-47AD-AAE4-1E89A2F84717}" type="presOf" srcId="{DA43205A-4201-45AF-9352-7800473EA613}" destId="{6FCC58FB-2AF4-44EB-9581-380C14885B1E}" srcOrd="0" destOrd="0" presId="urn:microsoft.com/office/officeart/2005/8/layout/list1"/>
    <dgm:cxn modelId="{FF90B946-C05F-49E4-BFAF-1F8C93CAC5C8}" type="presOf" srcId="{7EE2F7F2-C943-4261-A0F2-B0380396EC50}" destId="{5B6BBA2A-EBE2-4BF5-9B13-A56B045A2E2E}" srcOrd="1" destOrd="0" presId="urn:microsoft.com/office/officeart/2005/8/layout/list1"/>
    <dgm:cxn modelId="{BD351659-8761-4655-A4E7-FBF6BFB13003}" type="presOf" srcId="{0476724A-988F-4419-828E-E710848EEF76}" destId="{43C6F3E4-C8FE-4AC3-A0D9-098562B7C0EB}" srcOrd="1" destOrd="0" presId="urn:microsoft.com/office/officeart/2005/8/layout/list1"/>
    <dgm:cxn modelId="{2C201F83-382A-4BC5-85B5-E640EFA7EAE8}" type="presOf" srcId="{0476724A-988F-4419-828E-E710848EEF76}" destId="{43570933-CF8D-448D-8291-4B0968587065}" srcOrd="0" destOrd="0" presId="urn:microsoft.com/office/officeart/2005/8/layout/list1"/>
    <dgm:cxn modelId="{C1C0B39B-7418-41A9-99AF-65E179147167}" type="presOf" srcId="{7EE2F7F2-C943-4261-A0F2-B0380396EC50}" destId="{C724C0B9-D15A-41CB-BF3B-AFF020AD8612}" srcOrd="0" destOrd="0" presId="urn:microsoft.com/office/officeart/2005/8/layout/list1"/>
    <dgm:cxn modelId="{CD7C29A7-61B1-4037-883C-1A2E31804BAE}" srcId="{DA43205A-4201-45AF-9352-7800473EA613}" destId="{51B0E2B2-DEA1-4F91-9659-C0673B729C47}" srcOrd="1" destOrd="0" parTransId="{85406A7E-B048-47EF-9A13-52CC5462BCDC}" sibTransId="{C8500B5D-BA3F-4CEF-886C-C4C8B58B7DEA}"/>
    <dgm:cxn modelId="{07017BBB-14CC-4F94-912A-8959CFF2CF99}" type="presOf" srcId="{51B0E2B2-DEA1-4F91-9659-C0673B729C47}" destId="{35DFE499-83A6-4933-9BE1-A34859BF577C}" srcOrd="1" destOrd="0" presId="urn:microsoft.com/office/officeart/2005/8/layout/list1"/>
    <dgm:cxn modelId="{D9AE97D9-97C5-4C79-9FF0-5C7C8AF19B89}" srcId="{DA43205A-4201-45AF-9352-7800473EA613}" destId="{0476724A-988F-4419-828E-E710848EEF76}" srcOrd="2" destOrd="0" parTransId="{7F159DF4-E05E-4ED5-85B5-7DE19C2A1345}" sibTransId="{DCEBE887-3F8C-48C8-891A-669240DA56EC}"/>
    <dgm:cxn modelId="{1077C4D9-C203-4EBB-9A6E-35757C0A7DF2}" srcId="{DA43205A-4201-45AF-9352-7800473EA613}" destId="{7EE2F7F2-C943-4261-A0F2-B0380396EC50}" srcOrd="0" destOrd="0" parTransId="{96861529-CE3C-43FF-9DEB-148B6CAB6D62}" sibTransId="{91606B00-4F11-468B-8119-45DD7D07A7E3}"/>
    <dgm:cxn modelId="{AD330588-0FEB-4117-A028-CE7FB7C74D22}" type="presParOf" srcId="{6FCC58FB-2AF4-44EB-9581-380C14885B1E}" destId="{70C775B4-9B90-4D70-9344-33CE26424315}" srcOrd="0" destOrd="0" presId="urn:microsoft.com/office/officeart/2005/8/layout/list1"/>
    <dgm:cxn modelId="{9B25001B-4EA4-4017-945A-5B8D2D930101}" type="presParOf" srcId="{70C775B4-9B90-4D70-9344-33CE26424315}" destId="{C724C0B9-D15A-41CB-BF3B-AFF020AD8612}" srcOrd="0" destOrd="0" presId="urn:microsoft.com/office/officeart/2005/8/layout/list1"/>
    <dgm:cxn modelId="{6A1F46EA-9EE6-4CAE-9CA7-A8C52A8F1D9F}" type="presParOf" srcId="{70C775B4-9B90-4D70-9344-33CE26424315}" destId="{5B6BBA2A-EBE2-4BF5-9B13-A56B045A2E2E}" srcOrd="1" destOrd="0" presId="urn:microsoft.com/office/officeart/2005/8/layout/list1"/>
    <dgm:cxn modelId="{1DEF8D81-D751-47F7-9818-DEC67F5DD88B}" type="presParOf" srcId="{6FCC58FB-2AF4-44EB-9581-380C14885B1E}" destId="{A0CAAAA0-2952-41B4-B088-E90132411640}" srcOrd="1" destOrd="0" presId="urn:microsoft.com/office/officeart/2005/8/layout/list1"/>
    <dgm:cxn modelId="{529E6662-8275-4FE9-8B14-F783BF7E0D89}" type="presParOf" srcId="{6FCC58FB-2AF4-44EB-9581-380C14885B1E}" destId="{79C7E676-7DCF-4681-8A41-F3D4FE7ACFE7}" srcOrd="2" destOrd="0" presId="urn:microsoft.com/office/officeart/2005/8/layout/list1"/>
    <dgm:cxn modelId="{D42BFB4B-4C9D-4877-A5BB-9CCAD15479C4}" type="presParOf" srcId="{6FCC58FB-2AF4-44EB-9581-380C14885B1E}" destId="{5B45FF43-732D-44B5-9BAA-5D706FBE34C7}" srcOrd="3" destOrd="0" presId="urn:microsoft.com/office/officeart/2005/8/layout/list1"/>
    <dgm:cxn modelId="{21A16B62-6F42-4157-B678-17EE861D141E}" type="presParOf" srcId="{6FCC58FB-2AF4-44EB-9581-380C14885B1E}" destId="{5D8AD24C-9D9C-49CD-8DDF-4E7881F9F73C}" srcOrd="4" destOrd="0" presId="urn:microsoft.com/office/officeart/2005/8/layout/list1"/>
    <dgm:cxn modelId="{98E962B9-0CD7-4968-A45B-C763765C7FE0}" type="presParOf" srcId="{5D8AD24C-9D9C-49CD-8DDF-4E7881F9F73C}" destId="{79513B35-FA5F-4A48-BB09-9A7433569C77}" srcOrd="0" destOrd="0" presId="urn:microsoft.com/office/officeart/2005/8/layout/list1"/>
    <dgm:cxn modelId="{CDBBC1BC-7D81-4111-8141-060C4F600EDB}" type="presParOf" srcId="{5D8AD24C-9D9C-49CD-8DDF-4E7881F9F73C}" destId="{35DFE499-83A6-4933-9BE1-A34859BF577C}" srcOrd="1" destOrd="0" presId="urn:microsoft.com/office/officeart/2005/8/layout/list1"/>
    <dgm:cxn modelId="{8C680AFC-159D-4038-985C-8884E403862E}" type="presParOf" srcId="{6FCC58FB-2AF4-44EB-9581-380C14885B1E}" destId="{DBE317FF-2FC3-47E0-B700-A0E88A74584F}" srcOrd="5" destOrd="0" presId="urn:microsoft.com/office/officeart/2005/8/layout/list1"/>
    <dgm:cxn modelId="{F8F64B67-361F-4B90-B6C4-75A7BC9C7E88}" type="presParOf" srcId="{6FCC58FB-2AF4-44EB-9581-380C14885B1E}" destId="{320E67DF-76CF-4B19-AE04-A214BDBA5168}" srcOrd="6" destOrd="0" presId="urn:microsoft.com/office/officeart/2005/8/layout/list1"/>
    <dgm:cxn modelId="{543CCB7A-C18E-4A2E-B7C6-B21BC0DB7AB4}" type="presParOf" srcId="{6FCC58FB-2AF4-44EB-9581-380C14885B1E}" destId="{0771B774-2841-44F6-BBD4-305076E6B593}" srcOrd="7" destOrd="0" presId="urn:microsoft.com/office/officeart/2005/8/layout/list1"/>
    <dgm:cxn modelId="{223985A4-5507-4422-9486-3D1118A1D32C}" type="presParOf" srcId="{6FCC58FB-2AF4-44EB-9581-380C14885B1E}" destId="{002FCD65-BE4B-4D1A-8042-0A5BCA366E50}" srcOrd="8" destOrd="0" presId="urn:microsoft.com/office/officeart/2005/8/layout/list1"/>
    <dgm:cxn modelId="{B04F9D99-9C7B-48DA-B7D9-AA129371B5F9}" type="presParOf" srcId="{002FCD65-BE4B-4D1A-8042-0A5BCA366E50}" destId="{43570933-CF8D-448D-8291-4B0968587065}" srcOrd="0" destOrd="0" presId="urn:microsoft.com/office/officeart/2005/8/layout/list1"/>
    <dgm:cxn modelId="{21BB4181-D51F-46EE-A635-616AEF606D8B}" type="presParOf" srcId="{002FCD65-BE4B-4D1A-8042-0A5BCA366E50}" destId="{43C6F3E4-C8FE-4AC3-A0D9-098562B7C0EB}" srcOrd="1" destOrd="0" presId="urn:microsoft.com/office/officeart/2005/8/layout/list1"/>
    <dgm:cxn modelId="{DC2440FB-82DC-41C5-9DF8-BBCDAE9F3946}" type="presParOf" srcId="{6FCC58FB-2AF4-44EB-9581-380C14885B1E}" destId="{E6D63855-2E29-4BE1-891C-46CA1534C868}" srcOrd="9" destOrd="0" presId="urn:microsoft.com/office/officeart/2005/8/layout/list1"/>
    <dgm:cxn modelId="{195D10A5-989F-4A45-A49C-554342104724}" type="presParOf" srcId="{6FCC58FB-2AF4-44EB-9581-380C14885B1E}" destId="{7ABB17DA-8DB7-4134-B05D-F76FF94698FB}" srcOrd="10" destOrd="0" presId="urn:microsoft.com/office/officeart/2005/8/layout/list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FCEC13D-E0F6-4573-8D0D-E8BEF92B3D47}" type="doc">
      <dgm:prSet loTypeId="urn:microsoft.com/office/officeart/2005/8/layout/hList3" loCatId="list" qsTypeId="urn:microsoft.com/office/officeart/2005/8/quickstyle/3d2" qsCatId="3D" csTypeId="urn:microsoft.com/office/officeart/2005/8/colors/accent4_1" csCatId="accent4" phldr="1"/>
      <dgm:spPr/>
      <dgm:t>
        <a:bodyPr/>
        <a:lstStyle/>
        <a:p>
          <a:endParaRPr lang="en-IN"/>
        </a:p>
      </dgm:t>
    </dgm:pt>
    <dgm:pt modelId="{343EEDD8-95A9-457B-893F-6D133D9D6DC9}">
      <dgm:prSet phldrT="[Text]"/>
      <dgm:spPr/>
      <dgm:t>
        <a:bodyPr/>
        <a:lstStyle/>
        <a:p>
          <a:r>
            <a:rPr lang="en-US" b="1" i="1" cap="none" spc="0" dirty="0">
              <a:ln w="6600">
                <a:prstDash val="solid"/>
              </a:ln>
              <a:effectLst>
                <a:outerShdw dist="38100" dir="2700000" algn="tl" rotWithShape="0">
                  <a:schemeClr val="accent2"/>
                </a:outerShdw>
              </a:effectLst>
            </a:rPr>
            <a:t>VLC over RF Communication</a:t>
          </a:r>
          <a:endParaRPr lang="en-IN" b="1" cap="none" spc="0" dirty="0">
            <a:ln w="6600">
              <a:prstDash val="solid"/>
            </a:ln>
            <a:effectLst>
              <a:outerShdw dist="38100" dir="2700000" algn="tl" rotWithShape="0">
                <a:schemeClr val="accent2"/>
              </a:outerShdw>
            </a:effectLst>
          </a:endParaRPr>
        </a:p>
      </dgm:t>
    </dgm:pt>
    <dgm:pt modelId="{5EAB6C87-BB5F-445E-81EA-1B161C756989}" type="parTrans" cxnId="{D8DBCDD3-B7CD-4ADE-876D-7662F1238E84}">
      <dgm:prSet/>
      <dgm:spPr/>
      <dgm:t>
        <a:bodyPr/>
        <a:lstStyle/>
        <a:p>
          <a:endParaRPr lang="en-IN"/>
        </a:p>
      </dgm:t>
    </dgm:pt>
    <dgm:pt modelId="{41C97E8A-2C4D-428F-A2AB-51D56B9CFD52}" type="sibTrans" cxnId="{D8DBCDD3-B7CD-4ADE-876D-7662F1238E84}">
      <dgm:prSet/>
      <dgm:spPr/>
      <dgm:t>
        <a:bodyPr/>
        <a:lstStyle/>
        <a:p>
          <a:endParaRPr lang="en-IN"/>
        </a:p>
      </dgm:t>
    </dgm:pt>
    <dgm:pt modelId="{F88607D8-6796-46C6-A196-10DE7AAD2843}">
      <dgm:prSet phldrT="[Text]"/>
      <dgm:spPr/>
      <dgm:t>
        <a:bodyPr/>
        <a:lstStyle/>
        <a:p>
          <a:r>
            <a:rPr lang="en-US" b="1" cap="none" spc="0" dirty="0">
              <a:ln w="6600">
                <a:prstDash val="solid"/>
              </a:ln>
              <a:effectLst>
                <a:outerShdw dist="38100" dir="2700000" algn="tl" rotWithShape="0">
                  <a:schemeClr val="accent2"/>
                </a:outerShdw>
              </a:effectLst>
            </a:rPr>
            <a:t>Availability of high bandwidth.</a:t>
          </a:r>
          <a:endParaRPr lang="en-IN" b="1" cap="none" spc="0" dirty="0">
            <a:ln w="6600">
              <a:prstDash val="solid"/>
            </a:ln>
            <a:effectLst>
              <a:outerShdw dist="38100" dir="2700000" algn="tl" rotWithShape="0">
                <a:schemeClr val="accent2"/>
              </a:outerShdw>
            </a:effectLst>
          </a:endParaRPr>
        </a:p>
      </dgm:t>
    </dgm:pt>
    <dgm:pt modelId="{D2AD236E-8992-4FBF-B3B5-453CAF3B150C}" type="parTrans" cxnId="{930CB91D-298E-4618-8095-D94CE32B2A38}">
      <dgm:prSet/>
      <dgm:spPr/>
      <dgm:t>
        <a:bodyPr/>
        <a:lstStyle/>
        <a:p>
          <a:endParaRPr lang="en-IN"/>
        </a:p>
      </dgm:t>
    </dgm:pt>
    <dgm:pt modelId="{DE0553DB-E0D2-46BB-B62F-2F2D2D2E22EA}" type="sibTrans" cxnId="{930CB91D-298E-4618-8095-D94CE32B2A38}">
      <dgm:prSet/>
      <dgm:spPr/>
      <dgm:t>
        <a:bodyPr/>
        <a:lstStyle/>
        <a:p>
          <a:endParaRPr lang="en-IN"/>
        </a:p>
      </dgm:t>
    </dgm:pt>
    <dgm:pt modelId="{56B00FF5-BB36-42C6-9A69-5450638DB775}">
      <dgm:prSet phldrT="[Text]"/>
      <dgm:spPr/>
      <dgm:t>
        <a:bodyPr/>
        <a:lstStyle/>
        <a:p>
          <a:r>
            <a:rPr lang="en-US" b="1" cap="none" spc="0">
              <a:ln w="6600">
                <a:prstDash val="solid"/>
              </a:ln>
              <a:effectLst>
                <a:outerShdw dist="38100" dir="2700000" algn="tl" rotWithShape="0">
                  <a:schemeClr val="accent2"/>
                </a:outerShdw>
              </a:effectLst>
            </a:rPr>
            <a:t>Efficiency and security</a:t>
          </a:r>
          <a:endParaRPr lang="en-IN" b="1" cap="none" spc="0" dirty="0">
            <a:ln w="6600">
              <a:prstDash val="solid"/>
            </a:ln>
            <a:effectLst>
              <a:outerShdw dist="38100" dir="2700000" algn="tl" rotWithShape="0">
                <a:schemeClr val="accent2"/>
              </a:outerShdw>
            </a:effectLst>
          </a:endParaRPr>
        </a:p>
      </dgm:t>
    </dgm:pt>
    <dgm:pt modelId="{9144C7CB-A29C-4E5B-BD9E-CABF8040CDED}" type="parTrans" cxnId="{A9D34D83-2BC5-4B8C-BF6E-C3C97933EB83}">
      <dgm:prSet/>
      <dgm:spPr/>
      <dgm:t>
        <a:bodyPr/>
        <a:lstStyle/>
        <a:p>
          <a:endParaRPr lang="en-IN"/>
        </a:p>
      </dgm:t>
    </dgm:pt>
    <dgm:pt modelId="{378A00A3-B01F-448D-9F0B-DEC02745B4E3}" type="sibTrans" cxnId="{A9D34D83-2BC5-4B8C-BF6E-C3C97933EB83}">
      <dgm:prSet/>
      <dgm:spPr/>
      <dgm:t>
        <a:bodyPr/>
        <a:lstStyle/>
        <a:p>
          <a:endParaRPr lang="en-IN"/>
        </a:p>
      </dgm:t>
    </dgm:pt>
    <dgm:pt modelId="{477944A4-C3D1-4083-9D4C-44C142E7D60D}">
      <dgm:prSet phldrT="[Text]"/>
      <dgm:spPr/>
      <dgm:t>
        <a:bodyPr/>
        <a:lstStyle/>
        <a:p>
          <a:r>
            <a:rPr lang="en-US" b="1" cap="none" spc="0" dirty="0">
              <a:ln w="6600">
                <a:prstDash val="solid"/>
              </a:ln>
              <a:effectLst>
                <a:outerShdw dist="38100" dir="2700000" algn="tl" rotWithShape="0">
                  <a:schemeClr val="accent2"/>
                </a:outerShdw>
              </a:effectLst>
            </a:rPr>
            <a:t>Unlicensed use, high data density, and data rates</a:t>
          </a:r>
          <a:endParaRPr lang="en-IN" b="1" cap="none" spc="0" dirty="0">
            <a:ln w="6600">
              <a:prstDash val="solid"/>
            </a:ln>
            <a:effectLst>
              <a:outerShdw dist="38100" dir="2700000" algn="tl" rotWithShape="0">
                <a:schemeClr val="accent2"/>
              </a:outerShdw>
            </a:effectLst>
          </a:endParaRPr>
        </a:p>
      </dgm:t>
    </dgm:pt>
    <dgm:pt modelId="{F38D5BDC-7D08-43E3-B60A-4A0789C23C13}" type="parTrans" cxnId="{289C9C30-B4ED-4BCF-8175-122C92EA8F73}">
      <dgm:prSet/>
      <dgm:spPr/>
      <dgm:t>
        <a:bodyPr/>
        <a:lstStyle/>
        <a:p>
          <a:endParaRPr lang="en-IN"/>
        </a:p>
      </dgm:t>
    </dgm:pt>
    <dgm:pt modelId="{92EDA25F-6122-4148-BAC1-E59D400155D7}" type="sibTrans" cxnId="{289C9C30-B4ED-4BCF-8175-122C92EA8F73}">
      <dgm:prSet/>
      <dgm:spPr/>
      <dgm:t>
        <a:bodyPr/>
        <a:lstStyle/>
        <a:p>
          <a:endParaRPr lang="en-IN"/>
        </a:p>
      </dgm:t>
    </dgm:pt>
    <dgm:pt modelId="{D8A93D25-83AA-4E2A-BBB2-EB2FC00F3D78}" type="pres">
      <dgm:prSet presAssocID="{CFCEC13D-E0F6-4573-8D0D-E8BEF92B3D47}" presName="composite" presStyleCnt="0">
        <dgm:presLayoutVars>
          <dgm:chMax val="1"/>
          <dgm:dir/>
          <dgm:resizeHandles val="exact"/>
        </dgm:presLayoutVars>
      </dgm:prSet>
      <dgm:spPr/>
    </dgm:pt>
    <dgm:pt modelId="{C0659EBA-39D0-4348-831D-9093BA878D03}" type="pres">
      <dgm:prSet presAssocID="{343EEDD8-95A9-457B-893F-6D133D9D6DC9}" presName="roof" presStyleLbl="dkBgShp" presStyleIdx="0" presStyleCnt="2"/>
      <dgm:spPr/>
    </dgm:pt>
    <dgm:pt modelId="{DCA9FBA0-5334-4D0E-B058-26E9959C66AE}" type="pres">
      <dgm:prSet presAssocID="{343EEDD8-95A9-457B-893F-6D133D9D6DC9}" presName="pillars" presStyleCnt="0"/>
      <dgm:spPr/>
    </dgm:pt>
    <dgm:pt modelId="{D42B2999-92DA-4814-9C4A-25C635BA168E}" type="pres">
      <dgm:prSet presAssocID="{343EEDD8-95A9-457B-893F-6D133D9D6DC9}" presName="pillar1" presStyleLbl="node1" presStyleIdx="0" presStyleCnt="3">
        <dgm:presLayoutVars>
          <dgm:bulletEnabled val="1"/>
        </dgm:presLayoutVars>
      </dgm:prSet>
      <dgm:spPr/>
    </dgm:pt>
    <dgm:pt modelId="{14FE33DB-D932-459C-814B-DE150B6B276F}" type="pres">
      <dgm:prSet presAssocID="{56B00FF5-BB36-42C6-9A69-5450638DB775}" presName="pillarX" presStyleLbl="node1" presStyleIdx="1" presStyleCnt="3">
        <dgm:presLayoutVars>
          <dgm:bulletEnabled val="1"/>
        </dgm:presLayoutVars>
      </dgm:prSet>
      <dgm:spPr/>
    </dgm:pt>
    <dgm:pt modelId="{F80F6ECB-A30C-43B3-887B-CF9EE587EF09}" type="pres">
      <dgm:prSet presAssocID="{477944A4-C3D1-4083-9D4C-44C142E7D60D}" presName="pillarX" presStyleLbl="node1" presStyleIdx="2" presStyleCnt="3">
        <dgm:presLayoutVars>
          <dgm:bulletEnabled val="1"/>
        </dgm:presLayoutVars>
      </dgm:prSet>
      <dgm:spPr/>
    </dgm:pt>
    <dgm:pt modelId="{739FABF4-5308-40F3-9A8F-B83CBF7B809C}" type="pres">
      <dgm:prSet presAssocID="{343EEDD8-95A9-457B-893F-6D133D9D6DC9}" presName="base" presStyleLbl="dkBgShp" presStyleIdx="1" presStyleCnt="2"/>
      <dgm:spPr/>
    </dgm:pt>
  </dgm:ptLst>
  <dgm:cxnLst>
    <dgm:cxn modelId="{6DC9EF09-78D9-4732-BEE9-C0F6FF63FF80}" type="presOf" srcId="{CFCEC13D-E0F6-4573-8D0D-E8BEF92B3D47}" destId="{D8A93D25-83AA-4E2A-BBB2-EB2FC00F3D78}" srcOrd="0" destOrd="0" presId="urn:microsoft.com/office/officeart/2005/8/layout/hList3"/>
    <dgm:cxn modelId="{930CB91D-298E-4618-8095-D94CE32B2A38}" srcId="{343EEDD8-95A9-457B-893F-6D133D9D6DC9}" destId="{F88607D8-6796-46C6-A196-10DE7AAD2843}" srcOrd="0" destOrd="0" parTransId="{D2AD236E-8992-4FBF-B3B5-453CAF3B150C}" sibTransId="{DE0553DB-E0D2-46BB-B62F-2F2D2D2E22EA}"/>
    <dgm:cxn modelId="{289C9C30-B4ED-4BCF-8175-122C92EA8F73}" srcId="{343EEDD8-95A9-457B-893F-6D133D9D6DC9}" destId="{477944A4-C3D1-4083-9D4C-44C142E7D60D}" srcOrd="2" destOrd="0" parTransId="{F38D5BDC-7D08-43E3-B60A-4A0789C23C13}" sibTransId="{92EDA25F-6122-4148-BAC1-E59D400155D7}"/>
    <dgm:cxn modelId="{8039405D-7B0A-4974-9F57-C7F0C3E236E0}" type="presOf" srcId="{477944A4-C3D1-4083-9D4C-44C142E7D60D}" destId="{F80F6ECB-A30C-43B3-887B-CF9EE587EF09}" srcOrd="0" destOrd="0" presId="urn:microsoft.com/office/officeart/2005/8/layout/hList3"/>
    <dgm:cxn modelId="{15FC0B41-4032-4BB8-9718-D4A3090B2049}" type="presOf" srcId="{343EEDD8-95A9-457B-893F-6D133D9D6DC9}" destId="{C0659EBA-39D0-4348-831D-9093BA878D03}" srcOrd="0" destOrd="0" presId="urn:microsoft.com/office/officeart/2005/8/layout/hList3"/>
    <dgm:cxn modelId="{A9D34D83-2BC5-4B8C-BF6E-C3C97933EB83}" srcId="{343EEDD8-95A9-457B-893F-6D133D9D6DC9}" destId="{56B00FF5-BB36-42C6-9A69-5450638DB775}" srcOrd="1" destOrd="0" parTransId="{9144C7CB-A29C-4E5B-BD9E-CABF8040CDED}" sibTransId="{378A00A3-B01F-448D-9F0B-DEC02745B4E3}"/>
    <dgm:cxn modelId="{9D99B284-F20E-4589-93AE-D10F70713C7B}" type="presOf" srcId="{56B00FF5-BB36-42C6-9A69-5450638DB775}" destId="{14FE33DB-D932-459C-814B-DE150B6B276F}" srcOrd="0" destOrd="0" presId="urn:microsoft.com/office/officeart/2005/8/layout/hList3"/>
    <dgm:cxn modelId="{34F795CF-719F-42DB-8313-228FA4568730}" type="presOf" srcId="{F88607D8-6796-46C6-A196-10DE7AAD2843}" destId="{D42B2999-92DA-4814-9C4A-25C635BA168E}" srcOrd="0" destOrd="0" presId="urn:microsoft.com/office/officeart/2005/8/layout/hList3"/>
    <dgm:cxn modelId="{D8DBCDD3-B7CD-4ADE-876D-7662F1238E84}" srcId="{CFCEC13D-E0F6-4573-8D0D-E8BEF92B3D47}" destId="{343EEDD8-95A9-457B-893F-6D133D9D6DC9}" srcOrd="0" destOrd="0" parTransId="{5EAB6C87-BB5F-445E-81EA-1B161C756989}" sibTransId="{41C97E8A-2C4D-428F-A2AB-51D56B9CFD52}"/>
    <dgm:cxn modelId="{28F34EA4-730E-401F-8E13-235447203EE7}" type="presParOf" srcId="{D8A93D25-83AA-4E2A-BBB2-EB2FC00F3D78}" destId="{C0659EBA-39D0-4348-831D-9093BA878D03}" srcOrd="0" destOrd="0" presId="urn:microsoft.com/office/officeart/2005/8/layout/hList3"/>
    <dgm:cxn modelId="{8B1A8903-319E-4A88-A48B-8A22037A99DE}" type="presParOf" srcId="{D8A93D25-83AA-4E2A-BBB2-EB2FC00F3D78}" destId="{DCA9FBA0-5334-4D0E-B058-26E9959C66AE}" srcOrd="1" destOrd="0" presId="urn:microsoft.com/office/officeart/2005/8/layout/hList3"/>
    <dgm:cxn modelId="{625F745C-B16F-4D0D-A83E-CDF7A92929BC}" type="presParOf" srcId="{DCA9FBA0-5334-4D0E-B058-26E9959C66AE}" destId="{D42B2999-92DA-4814-9C4A-25C635BA168E}" srcOrd="0" destOrd="0" presId="urn:microsoft.com/office/officeart/2005/8/layout/hList3"/>
    <dgm:cxn modelId="{0CC49E07-C205-4FE5-8E0C-C5A570B172F4}" type="presParOf" srcId="{DCA9FBA0-5334-4D0E-B058-26E9959C66AE}" destId="{14FE33DB-D932-459C-814B-DE150B6B276F}" srcOrd="1" destOrd="0" presId="urn:microsoft.com/office/officeart/2005/8/layout/hList3"/>
    <dgm:cxn modelId="{18E1F44D-5D16-4350-B15B-6674FEDCB7B2}" type="presParOf" srcId="{DCA9FBA0-5334-4D0E-B058-26E9959C66AE}" destId="{F80F6ECB-A30C-43B3-887B-CF9EE587EF09}" srcOrd="2" destOrd="0" presId="urn:microsoft.com/office/officeart/2005/8/layout/hList3"/>
    <dgm:cxn modelId="{8269FADA-0A05-46D2-A777-348470F6D504}" type="presParOf" srcId="{D8A93D25-83AA-4E2A-BBB2-EB2FC00F3D78}" destId="{739FABF4-5308-40F3-9A8F-B83CBF7B809C}" srcOrd="2" destOrd="0" presId="urn:microsoft.com/office/officeart/2005/8/layout/h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0DA24A3-462F-4E1A-B9D6-067DB40A6FA4}" type="doc">
      <dgm:prSet loTypeId="urn:microsoft.com/office/officeart/2005/8/layout/hList3" loCatId="list" qsTypeId="urn:microsoft.com/office/officeart/2005/8/quickstyle/3d3" qsCatId="3D" csTypeId="urn:microsoft.com/office/officeart/2005/8/colors/accent3_3" csCatId="accent3" phldr="1"/>
      <dgm:spPr/>
      <dgm:t>
        <a:bodyPr/>
        <a:lstStyle/>
        <a:p>
          <a:endParaRPr lang="en-IN"/>
        </a:p>
      </dgm:t>
    </dgm:pt>
    <dgm:pt modelId="{E5233BE5-9AC4-4BB5-9A5F-18DFCA6AAE78}">
      <dgm:prSet phldrT="[Text]"/>
      <dgm:spPr/>
      <dgm:t>
        <a:bodyPr/>
        <a:lstStyle/>
        <a:p>
          <a:r>
            <a:rPr lang="en-IN" b="0" i="0" u="none" strike="noStrike" baseline="0" dirty="0">
              <a:latin typeface="TimesNewRomanPSMT"/>
            </a:rPr>
            <a:t>Connectivity while moving</a:t>
          </a:r>
          <a:endParaRPr lang="en-IN" dirty="0"/>
        </a:p>
      </dgm:t>
    </dgm:pt>
    <dgm:pt modelId="{F7D665B1-173B-4933-BF76-42365079DD2B}" type="parTrans" cxnId="{74F42FF3-4CA5-49D8-AF3E-B30AB29F77D9}">
      <dgm:prSet/>
      <dgm:spPr/>
      <dgm:t>
        <a:bodyPr/>
        <a:lstStyle/>
        <a:p>
          <a:endParaRPr lang="en-IN"/>
        </a:p>
      </dgm:t>
    </dgm:pt>
    <dgm:pt modelId="{10A6C734-AF8F-49C5-9182-B457EAA74A8C}" type="sibTrans" cxnId="{74F42FF3-4CA5-49D8-AF3E-B30AB29F77D9}">
      <dgm:prSet/>
      <dgm:spPr/>
      <dgm:t>
        <a:bodyPr/>
        <a:lstStyle/>
        <a:p>
          <a:endParaRPr lang="en-IN"/>
        </a:p>
      </dgm:t>
    </dgm:pt>
    <dgm:pt modelId="{9266A479-A26E-413B-B43D-61191696F14C}">
      <dgm:prSet phldrT="[Text]"/>
      <dgm:spPr/>
      <dgm:t>
        <a:bodyPr/>
        <a:lstStyle/>
        <a:p>
          <a:r>
            <a:rPr lang="en-IN" b="0" i="0" u="none" strike="noStrike" baseline="0" dirty="0">
              <a:latin typeface="Wingdings-Regular"/>
            </a:rPr>
            <a:t> </a:t>
          </a:r>
          <a:r>
            <a:rPr lang="en-IN" b="0" i="0" u="none" strike="noStrike" baseline="0" dirty="0">
              <a:latin typeface="TimesNewRomanPSMT"/>
            </a:rPr>
            <a:t>Multiuser support</a:t>
          </a:r>
          <a:endParaRPr lang="en-IN" dirty="0"/>
        </a:p>
      </dgm:t>
    </dgm:pt>
    <dgm:pt modelId="{83A5A1D8-B290-4B3C-A490-58EC8E80F032}" type="parTrans" cxnId="{006732B8-E6EF-4000-8073-802077A2D5E3}">
      <dgm:prSet/>
      <dgm:spPr/>
      <dgm:t>
        <a:bodyPr/>
        <a:lstStyle/>
        <a:p>
          <a:endParaRPr lang="en-IN"/>
        </a:p>
      </dgm:t>
    </dgm:pt>
    <dgm:pt modelId="{D270F58B-9FC6-4778-A0E0-A66D1067BDE2}" type="sibTrans" cxnId="{006732B8-E6EF-4000-8073-802077A2D5E3}">
      <dgm:prSet/>
      <dgm:spPr/>
      <dgm:t>
        <a:bodyPr/>
        <a:lstStyle/>
        <a:p>
          <a:endParaRPr lang="en-IN"/>
        </a:p>
      </dgm:t>
    </dgm:pt>
    <dgm:pt modelId="{E3C120C4-30EB-41B0-AD27-C7509A1EA714}">
      <dgm:prSet phldrT="[Text]"/>
      <dgm:spPr/>
      <dgm:t>
        <a:bodyPr/>
        <a:lstStyle/>
        <a:p>
          <a:r>
            <a:rPr lang="en-IN" b="0" i="0" u="none" strike="noStrike" baseline="0" dirty="0">
              <a:latin typeface="TimesNewRomanPSMT"/>
            </a:rPr>
            <a:t>Dimming</a:t>
          </a:r>
          <a:endParaRPr lang="en-IN" dirty="0"/>
        </a:p>
      </dgm:t>
    </dgm:pt>
    <dgm:pt modelId="{B4B42D07-625A-49FD-A6C2-3255174EF92B}" type="parTrans" cxnId="{2A7902DA-0759-48FA-B9BE-6E15D29B56EA}">
      <dgm:prSet/>
      <dgm:spPr/>
      <dgm:t>
        <a:bodyPr/>
        <a:lstStyle/>
        <a:p>
          <a:endParaRPr lang="en-IN"/>
        </a:p>
      </dgm:t>
    </dgm:pt>
    <dgm:pt modelId="{7D4BA286-A7C3-46BB-805C-48D2A8300EBC}" type="sibTrans" cxnId="{2A7902DA-0759-48FA-B9BE-6E15D29B56EA}">
      <dgm:prSet/>
      <dgm:spPr/>
      <dgm:t>
        <a:bodyPr/>
        <a:lstStyle/>
        <a:p>
          <a:endParaRPr lang="en-IN"/>
        </a:p>
      </dgm:t>
    </dgm:pt>
    <dgm:pt modelId="{49D32063-6320-4C1E-A5F9-67197B53FCBD}">
      <dgm:prSet phldrT="[Text]"/>
      <dgm:spPr/>
      <dgm:t>
        <a:bodyPr/>
        <a:lstStyle/>
        <a:p>
          <a:r>
            <a:rPr lang="en-IN" b="0" i="0" u="none" strike="noStrike" baseline="0" dirty="0">
              <a:latin typeface="TimesNewRomanPSMT"/>
            </a:rPr>
            <a:t>Shadowing</a:t>
          </a:r>
          <a:endParaRPr lang="en-IN" dirty="0"/>
        </a:p>
      </dgm:t>
    </dgm:pt>
    <dgm:pt modelId="{61B7AC76-540F-4491-AEE0-50265ADEFAE3}" type="parTrans" cxnId="{747B7B1C-9686-447D-9622-DD1219D76215}">
      <dgm:prSet/>
      <dgm:spPr/>
      <dgm:t>
        <a:bodyPr/>
        <a:lstStyle/>
        <a:p>
          <a:endParaRPr lang="en-IN"/>
        </a:p>
      </dgm:t>
    </dgm:pt>
    <dgm:pt modelId="{9474B26E-DD97-449C-B05A-06748D04704F}" type="sibTrans" cxnId="{747B7B1C-9686-447D-9622-DD1219D76215}">
      <dgm:prSet/>
      <dgm:spPr/>
      <dgm:t>
        <a:bodyPr/>
        <a:lstStyle/>
        <a:p>
          <a:endParaRPr lang="en-IN"/>
        </a:p>
      </dgm:t>
    </dgm:pt>
    <dgm:pt modelId="{4B33824C-2874-4A27-AB14-4C7F75D8646D}" type="pres">
      <dgm:prSet presAssocID="{30DA24A3-462F-4E1A-B9D6-067DB40A6FA4}" presName="composite" presStyleCnt="0">
        <dgm:presLayoutVars>
          <dgm:chMax val="1"/>
          <dgm:dir/>
          <dgm:resizeHandles val="exact"/>
        </dgm:presLayoutVars>
      </dgm:prSet>
      <dgm:spPr/>
    </dgm:pt>
    <dgm:pt modelId="{31D21691-D959-4E5D-8D04-6D94341BC873}" type="pres">
      <dgm:prSet presAssocID="{E5233BE5-9AC4-4BB5-9A5F-18DFCA6AAE78}" presName="roof" presStyleLbl="dkBgShp" presStyleIdx="0" presStyleCnt="2" custLinFactY="-15573" custLinFactNeighborX="-1492" custLinFactNeighborY="-100000"/>
      <dgm:spPr/>
    </dgm:pt>
    <dgm:pt modelId="{B8F54AA7-3564-4259-BD2E-343F055204AF}" type="pres">
      <dgm:prSet presAssocID="{E5233BE5-9AC4-4BB5-9A5F-18DFCA6AAE78}" presName="pillars" presStyleCnt="0"/>
      <dgm:spPr/>
    </dgm:pt>
    <dgm:pt modelId="{83811904-0706-4982-AE5C-BBA1604E78E0}" type="pres">
      <dgm:prSet presAssocID="{E5233BE5-9AC4-4BB5-9A5F-18DFCA6AAE78}" presName="pillar1" presStyleLbl="node1" presStyleIdx="0" presStyleCnt="3">
        <dgm:presLayoutVars>
          <dgm:bulletEnabled val="1"/>
        </dgm:presLayoutVars>
      </dgm:prSet>
      <dgm:spPr/>
    </dgm:pt>
    <dgm:pt modelId="{26B9F457-199C-49B7-890C-D78D989DE1D7}" type="pres">
      <dgm:prSet presAssocID="{E3C120C4-30EB-41B0-AD27-C7509A1EA714}" presName="pillarX" presStyleLbl="node1" presStyleIdx="1" presStyleCnt="3">
        <dgm:presLayoutVars>
          <dgm:bulletEnabled val="1"/>
        </dgm:presLayoutVars>
      </dgm:prSet>
      <dgm:spPr/>
    </dgm:pt>
    <dgm:pt modelId="{560714B1-0C2F-4104-A5B2-24041A485D57}" type="pres">
      <dgm:prSet presAssocID="{49D32063-6320-4C1E-A5F9-67197B53FCBD}" presName="pillarX" presStyleLbl="node1" presStyleIdx="2" presStyleCnt="3">
        <dgm:presLayoutVars>
          <dgm:bulletEnabled val="1"/>
        </dgm:presLayoutVars>
      </dgm:prSet>
      <dgm:spPr/>
    </dgm:pt>
    <dgm:pt modelId="{AECB2FE7-F5B3-49B0-A688-18509CB09808}" type="pres">
      <dgm:prSet presAssocID="{E5233BE5-9AC4-4BB5-9A5F-18DFCA6AAE78}" presName="base" presStyleLbl="dkBgShp" presStyleIdx="1" presStyleCnt="2"/>
      <dgm:spPr/>
    </dgm:pt>
  </dgm:ptLst>
  <dgm:cxnLst>
    <dgm:cxn modelId="{2D3CC216-FA94-48EE-9ACC-D1F64205E121}" type="presOf" srcId="{49D32063-6320-4C1E-A5F9-67197B53FCBD}" destId="{560714B1-0C2F-4104-A5B2-24041A485D57}" srcOrd="0" destOrd="0" presId="urn:microsoft.com/office/officeart/2005/8/layout/hList3"/>
    <dgm:cxn modelId="{0083E21A-B438-45A1-8D9B-6CB21F2BBFDA}" type="presOf" srcId="{E3C120C4-30EB-41B0-AD27-C7509A1EA714}" destId="{26B9F457-199C-49B7-890C-D78D989DE1D7}" srcOrd="0" destOrd="0" presId="urn:microsoft.com/office/officeart/2005/8/layout/hList3"/>
    <dgm:cxn modelId="{747B7B1C-9686-447D-9622-DD1219D76215}" srcId="{E5233BE5-9AC4-4BB5-9A5F-18DFCA6AAE78}" destId="{49D32063-6320-4C1E-A5F9-67197B53FCBD}" srcOrd="2" destOrd="0" parTransId="{61B7AC76-540F-4491-AEE0-50265ADEFAE3}" sibTransId="{9474B26E-DD97-449C-B05A-06748D04704F}"/>
    <dgm:cxn modelId="{8BAFEF4A-CAB6-435C-8D0D-2DB3570FC598}" type="presOf" srcId="{30DA24A3-462F-4E1A-B9D6-067DB40A6FA4}" destId="{4B33824C-2874-4A27-AB14-4C7F75D8646D}" srcOrd="0" destOrd="0" presId="urn:microsoft.com/office/officeart/2005/8/layout/hList3"/>
    <dgm:cxn modelId="{006732B8-E6EF-4000-8073-802077A2D5E3}" srcId="{E5233BE5-9AC4-4BB5-9A5F-18DFCA6AAE78}" destId="{9266A479-A26E-413B-B43D-61191696F14C}" srcOrd="0" destOrd="0" parTransId="{83A5A1D8-B290-4B3C-A490-58EC8E80F032}" sibTransId="{D270F58B-9FC6-4778-A0E0-A66D1067BDE2}"/>
    <dgm:cxn modelId="{2A7902DA-0759-48FA-B9BE-6E15D29B56EA}" srcId="{E5233BE5-9AC4-4BB5-9A5F-18DFCA6AAE78}" destId="{E3C120C4-30EB-41B0-AD27-C7509A1EA714}" srcOrd="1" destOrd="0" parTransId="{B4B42D07-625A-49FD-A6C2-3255174EF92B}" sibTransId="{7D4BA286-A7C3-46BB-805C-48D2A8300EBC}"/>
    <dgm:cxn modelId="{564179DD-0CFC-498F-9901-6A3F15876AE3}" type="presOf" srcId="{9266A479-A26E-413B-B43D-61191696F14C}" destId="{83811904-0706-4982-AE5C-BBA1604E78E0}" srcOrd="0" destOrd="0" presId="urn:microsoft.com/office/officeart/2005/8/layout/hList3"/>
    <dgm:cxn modelId="{3A03B4E0-7929-4BDA-A37C-6B99A84969F6}" type="presOf" srcId="{E5233BE5-9AC4-4BB5-9A5F-18DFCA6AAE78}" destId="{31D21691-D959-4E5D-8D04-6D94341BC873}" srcOrd="0" destOrd="0" presId="urn:microsoft.com/office/officeart/2005/8/layout/hList3"/>
    <dgm:cxn modelId="{74F42FF3-4CA5-49D8-AF3E-B30AB29F77D9}" srcId="{30DA24A3-462F-4E1A-B9D6-067DB40A6FA4}" destId="{E5233BE5-9AC4-4BB5-9A5F-18DFCA6AAE78}" srcOrd="0" destOrd="0" parTransId="{F7D665B1-173B-4933-BF76-42365079DD2B}" sibTransId="{10A6C734-AF8F-49C5-9182-B457EAA74A8C}"/>
    <dgm:cxn modelId="{BC29D92E-A0B1-4C28-A6B3-F03C558A6B93}" type="presParOf" srcId="{4B33824C-2874-4A27-AB14-4C7F75D8646D}" destId="{31D21691-D959-4E5D-8D04-6D94341BC873}" srcOrd="0" destOrd="0" presId="urn:microsoft.com/office/officeart/2005/8/layout/hList3"/>
    <dgm:cxn modelId="{E505BEF7-353B-4F30-A82E-FFA58ADA6E41}" type="presParOf" srcId="{4B33824C-2874-4A27-AB14-4C7F75D8646D}" destId="{B8F54AA7-3564-4259-BD2E-343F055204AF}" srcOrd="1" destOrd="0" presId="urn:microsoft.com/office/officeart/2005/8/layout/hList3"/>
    <dgm:cxn modelId="{A533DC61-3456-47D8-B4FE-ED6A14D51C61}" type="presParOf" srcId="{B8F54AA7-3564-4259-BD2E-343F055204AF}" destId="{83811904-0706-4982-AE5C-BBA1604E78E0}" srcOrd="0" destOrd="0" presId="urn:microsoft.com/office/officeart/2005/8/layout/hList3"/>
    <dgm:cxn modelId="{1A027F81-AF4F-48BF-B524-3CD566105653}" type="presParOf" srcId="{B8F54AA7-3564-4259-BD2E-343F055204AF}" destId="{26B9F457-199C-49B7-890C-D78D989DE1D7}" srcOrd="1" destOrd="0" presId="urn:microsoft.com/office/officeart/2005/8/layout/hList3"/>
    <dgm:cxn modelId="{4207C178-6E47-47EA-B2D1-78B1A172F226}" type="presParOf" srcId="{B8F54AA7-3564-4259-BD2E-343F055204AF}" destId="{560714B1-0C2F-4104-A5B2-24041A485D57}" srcOrd="2" destOrd="0" presId="urn:microsoft.com/office/officeart/2005/8/layout/hList3"/>
    <dgm:cxn modelId="{7F5DB09C-B90E-4627-89B7-0201A9F13132}" type="presParOf" srcId="{4B33824C-2874-4A27-AB14-4C7F75D8646D}" destId="{AECB2FE7-F5B3-49B0-A688-18509CB09808}" srcOrd="2" destOrd="0" presId="urn:microsoft.com/office/officeart/2005/8/layout/h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DAF3F7F-3956-4B76-8851-F235725E3B38}">
      <dsp:nvSpPr>
        <dsp:cNvPr id="0" name=""/>
        <dsp:cNvSpPr/>
      </dsp:nvSpPr>
      <dsp:spPr>
        <a:xfrm>
          <a:off x="0" y="313138"/>
          <a:ext cx="7138057" cy="504000"/>
        </a:xfrm>
        <a:prstGeom prst="rect">
          <a:avLst/>
        </a:prstGeom>
        <a:solidFill>
          <a:schemeClr val="dk1">
            <a:alpha val="90000"/>
            <a:tint val="40000"/>
            <a:hueOff val="0"/>
            <a:satOff val="0"/>
            <a:lumOff val="0"/>
            <a:alphaOff val="0"/>
          </a:schemeClr>
        </a:solidFill>
        <a:ln w="9525" cap="rnd" cmpd="sng" algn="ctr">
          <a:solidFill>
            <a:schemeClr val="dk1">
              <a:hueOff val="0"/>
              <a:satOff val="0"/>
              <a:lumOff val="0"/>
              <a:alphaOff val="0"/>
            </a:schemeClr>
          </a:solidFill>
          <a:prstDash val="solid"/>
        </a:ln>
        <a:effectLst>
          <a:outerShdw blurRad="50800" dist="38100" dir="5400000" rotWithShape="0">
            <a:srgbClr val="000000">
              <a:alpha val="35000"/>
            </a:srgbClr>
          </a:outerShdw>
        </a:effectLst>
        <a:scene3d>
          <a:camera prst="orthographicFront"/>
          <a:lightRig rig="threePt" dir="t">
            <a:rot lat="0" lon="0" rev="7500000"/>
          </a:lightRig>
        </a:scene3d>
        <a:sp3d z="152400" extrusionH="63500" prstMaterial="dkEdge">
          <a:bevelT w="135400" h="16350" prst="relaxedInset"/>
          <a:contourClr>
            <a:schemeClr val="bg1"/>
          </a:contourClr>
        </a:sp3d>
      </dsp:spPr>
      <dsp:style>
        <a:lnRef idx="1">
          <a:scrgbClr r="0" g="0" b="0"/>
        </a:lnRef>
        <a:fillRef idx="1">
          <a:scrgbClr r="0" g="0" b="0"/>
        </a:fillRef>
        <a:effectRef idx="2">
          <a:scrgbClr r="0" g="0" b="0"/>
        </a:effectRef>
        <a:fontRef idx="minor"/>
      </dsp:style>
    </dsp:sp>
    <dsp:sp modelId="{6A0772F1-CB08-47F9-BBB8-3E99A144F17E}">
      <dsp:nvSpPr>
        <dsp:cNvPr id="0" name=""/>
        <dsp:cNvSpPr/>
      </dsp:nvSpPr>
      <dsp:spPr>
        <a:xfrm>
          <a:off x="356902" y="17938"/>
          <a:ext cx="4996639" cy="590400"/>
        </a:xfrm>
        <a:prstGeom prst="roundRect">
          <a:avLst/>
        </a:prstGeom>
        <a:gradFill rotWithShape="0">
          <a:gsLst>
            <a:gs pos="0">
              <a:schemeClr val="lt1">
                <a:hueOff val="0"/>
                <a:satOff val="0"/>
                <a:lumOff val="0"/>
                <a:alphaOff val="0"/>
                <a:tint val="98000"/>
                <a:lumMod val="100000"/>
              </a:schemeClr>
            </a:gs>
            <a:gs pos="100000">
              <a:schemeClr val="lt1">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88861" tIns="0" rIns="188861" bIns="0" numCol="1" spcCol="1270" anchor="ctr" anchorCtr="0">
          <a:noAutofit/>
        </a:bodyPr>
        <a:lstStyle/>
        <a:p>
          <a:pPr marL="0" lvl="0" indent="0" algn="l" defTabSz="889000">
            <a:lnSpc>
              <a:spcPct val="90000"/>
            </a:lnSpc>
            <a:spcBef>
              <a:spcPct val="0"/>
            </a:spcBef>
            <a:spcAft>
              <a:spcPct val="35000"/>
            </a:spcAft>
            <a:buNone/>
          </a:pPr>
          <a:r>
            <a:rPr lang="en-US" sz="2000" b="1" u="sng" kern="1200" dirty="0"/>
            <a:t>Data Density</a:t>
          </a:r>
          <a:endParaRPr lang="en-IN" sz="2000" kern="1200" dirty="0"/>
        </a:p>
      </dsp:txBody>
      <dsp:txXfrm>
        <a:off x="385723" y="46759"/>
        <a:ext cx="4938997" cy="532758"/>
      </dsp:txXfrm>
    </dsp:sp>
    <dsp:sp modelId="{9EB7697A-5B9F-4F85-8880-813A9215E99D}">
      <dsp:nvSpPr>
        <dsp:cNvPr id="0" name=""/>
        <dsp:cNvSpPr/>
      </dsp:nvSpPr>
      <dsp:spPr>
        <a:xfrm>
          <a:off x="0" y="1220339"/>
          <a:ext cx="7138057" cy="504000"/>
        </a:xfrm>
        <a:prstGeom prst="rect">
          <a:avLst/>
        </a:prstGeom>
        <a:solidFill>
          <a:schemeClr val="dk1">
            <a:alpha val="90000"/>
            <a:tint val="40000"/>
            <a:hueOff val="0"/>
            <a:satOff val="0"/>
            <a:lumOff val="0"/>
            <a:alphaOff val="0"/>
          </a:schemeClr>
        </a:solidFill>
        <a:ln w="9525" cap="rnd" cmpd="sng" algn="ctr">
          <a:solidFill>
            <a:schemeClr val="dk1">
              <a:hueOff val="0"/>
              <a:satOff val="0"/>
              <a:lumOff val="0"/>
              <a:alphaOff val="0"/>
            </a:schemeClr>
          </a:solidFill>
          <a:prstDash val="solid"/>
        </a:ln>
        <a:effectLst>
          <a:outerShdw blurRad="50800" dist="38100" dir="5400000" rotWithShape="0">
            <a:srgbClr val="000000">
              <a:alpha val="35000"/>
            </a:srgbClr>
          </a:outerShdw>
        </a:effectLst>
        <a:scene3d>
          <a:camera prst="orthographicFront"/>
          <a:lightRig rig="threePt" dir="t">
            <a:rot lat="0" lon="0" rev="7500000"/>
          </a:lightRig>
        </a:scene3d>
        <a:sp3d z="152400" extrusionH="63500" prstMaterial="dkEdge">
          <a:bevelT w="135400" h="16350" prst="relaxedInset"/>
          <a:contourClr>
            <a:schemeClr val="bg1"/>
          </a:contourClr>
        </a:sp3d>
      </dsp:spPr>
      <dsp:style>
        <a:lnRef idx="1">
          <a:scrgbClr r="0" g="0" b="0"/>
        </a:lnRef>
        <a:fillRef idx="1">
          <a:scrgbClr r="0" g="0" b="0"/>
        </a:fillRef>
        <a:effectRef idx="2">
          <a:scrgbClr r="0" g="0" b="0"/>
        </a:effectRef>
        <a:fontRef idx="minor"/>
      </dsp:style>
    </dsp:sp>
    <dsp:sp modelId="{0BB11DC9-B2D7-41FF-9D6D-CBAF5FC63942}">
      <dsp:nvSpPr>
        <dsp:cNvPr id="0" name=""/>
        <dsp:cNvSpPr/>
      </dsp:nvSpPr>
      <dsp:spPr>
        <a:xfrm>
          <a:off x="356902" y="925139"/>
          <a:ext cx="4996639" cy="590400"/>
        </a:xfrm>
        <a:prstGeom prst="roundRect">
          <a:avLst/>
        </a:prstGeom>
        <a:gradFill rotWithShape="0">
          <a:gsLst>
            <a:gs pos="0">
              <a:schemeClr val="lt1">
                <a:hueOff val="0"/>
                <a:satOff val="0"/>
                <a:lumOff val="0"/>
                <a:alphaOff val="0"/>
                <a:tint val="98000"/>
                <a:lumMod val="100000"/>
              </a:schemeClr>
            </a:gs>
            <a:gs pos="100000">
              <a:schemeClr val="lt1">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88861" tIns="0" rIns="188861" bIns="0" numCol="1" spcCol="1270" anchor="ctr" anchorCtr="0">
          <a:noAutofit/>
        </a:bodyPr>
        <a:lstStyle/>
        <a:p>
          <a:pPr marL="0" lvl="0" indent="0" algn="l" defTabSz="889000">
            <a:lnSpc>
              <a:spcPct val="90000"/>
            </a:lnSpc>
            <a:spcBef>
              <a:spcPct val="0"/>
            </a:spcBef>
            <a:spcAft>
              <a:spcPct val="35000"/>
            </a:spcAft>
            <a:buNone/>
          </a:pPr>
          <a:r>
            <a:rPr lang="en-US" sz="2000" b="1" u="sng" kern="1200" dirty="0"/>
            <a:t>Efficiency:</a:t>
          </a:r>
          <a:endParaRPr lang="en-IN" sz="2000" kern="1200" dirty="0"/>
        </a:p>
      </dsp:txBody>
      <dsp:txXfrm>
        <a:off x="385723" y="953960"/>
        <a:ext cx="4938997" cy="532758"/>
      </dsp:txXfrm>
    </dsp:sp>
    <dsp:sp modelId="{D8FD1A0A-B353-4136-8F7D-94333910EBEC}">
      <dsp:nvSpPr>
        <dsp:cNvPr id="0" name=""/>
        <dsp:cNvSpPr/>
      </dsp:nvSpPr>
      <dsp:spPr>
        <a:xfrm>
          <a:off x="0" y="2127539"/>
          <a:ext cx="7138057" cy="504000"/>
        </a:xfrm>
        <a:prstGeom prst="rect">
          <a:avLst/>
        </a:prstGeom>
        <a:solidFill>
          <a:schemeClr val="dk1">
            <a:alpha val="90000"/>
            <a:tint val="40000"/>
            <a:hueOff val="0"/>
            <a:satOff val="0"/>
            <a:lumOff val="0"/>
            <a:alphaOff val="0"/>
          </a:schemeClr>
        </a:solidFill>
        <a:ln w="9525" cap="rnd" cmpd="sng" algn="ctr">
          <a:solidFill>
            <a:schemeClr val="dk1">
              <a:hueOff val="0"/>
              <a:satOff val="0"/>
              <a:lumOff val="0"/>
              <a:alphaOff val="0"/>
            </a:schemeClr>
          </a:solidFill>
          <a:prstDash val="solid"/>
        </a:ln>
        <a:effectLst>
          <a:outerShdw blurRad="50800" dist="38100" dir="5400000" rotWithShape="0">
            <a:srgbClr val="000000">
              <a:alpha val="35000"/>
            </a:srgbClr>
          </a:outerShdw>
        </a:effectLst>
        <a:scene3d>
          <a:camera prst="orthographicFront"/>
          <a:lightRig rig="threePt" dir="t">
            <a:rot lat="0" lon="0" rev="7500000"/>
          </a:lightRig>
        </a:scene3d>
        <a:sp3d z="152400" extrusionH="63500" prstMaterial="dkEdge">
          <a:bevelT w="135400" h="16350" prst="relaxedInset"/>
          <a:contourClr>
            <a:schemeClr val="bg1"/>
          </a:contourClr>
        </a:sp3d>
      </dsp:spPr>
      <dsp:style>
        <a:lnRef idx="1">
          <a:scrgbClr r="0" g="0" b="0"/>
        </a:lnRef>
        <a:fillRef idx="1">
          <a:scrgbClr r="0" g="0" b="0"/>
        </a:fillRef>
        <a:effectRef idx="2">
          <a:scrgbClr r="0" g="0" b="0"/>
        </a:effectRef>
        <a:fontRef idx="minor"/>
      </dsp:style>
    </dsp:sp>
    <dsp:sp modelId="{7BC8746D-1929-4C3D-98E3-468984539267}">
      <dsp:nvSpPr>
        <dsp:cNvPr id="0" name=""/>
        <dsp:cNvSpPr/>
      </dsp:nvSpPr>
      <dsp:spPr>
        <a:xfrm>
          <a:off x="356902" y="1832339"/>
          <a:ext cx="4996639" cy="590400"/>
        </a:xfrm>
        <a:prstGeom prst="roundRect">
          <a:avLst/>
        </a:prstGeom>
        <a:gradFill rotWithShape="0">
          <a:gsLst>
            <a:gs pos="0">
              <a:schemeClr val="lt1">
                <a:hueOff val="0"/>
                <a:satOff val="0"/>
                <a:lumOff val="0"/>
                <a:alphaOff val="0"/>
                <a:tint val="98000"/>
                <a:lumMod val="100000"/>
              </a:schemeClr>
            </a:gs>
            <a:gs pos="100000">
              <a:schemeClr val="lt1">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88861" tIns="0" rIns="188861" bIns="0" numCol="1" spcCol="1270" anchor="ctr" anchorCtr="0">
          <a:noAutofit/>
        </a:bodyPr>
        <a:lstStyle/>
        <a:p>
          <a:pPr marL="0" lvl="0" indent="0" algn="l" defTabSz="889000">
            <a:lnSpc>
              <a:spcPct val="90000"/>
            </a:lnSpc>
            <a:spcBef>
              <a:spcPct val="0"/>
            </a:spcBef>
            <a:spcAft>
              <a:spcPct val="35000"/>
            </a:spcAft>
            <a:buNone/>
          </a:pPr>
          <a:r>
            <a:rPr lang="en-US" sz="2000" b="1" u="sng" kern="1200" dirty="0"/>
            <a:t>Availability:</a:t>
          </a:r>
          <a:endParaRPr lang="en-IN" sz="2000" kern="1200" dirty="0"/>
        </a:p>
      </dsp:txBody>
      <dsp:txXfrm>
        <a:off x="385723" y="1861160"/>
        <a:ext cx="4938997" cy="53275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C7E676-7DCF-4681-8A41-F3D4FE7ACFE7}">
      <dsp:nvSpPr>
        <dsp:cNvPr id="0" name=""/>
        <dsp:cNvSpPr/>
      </dsp:nvSpPr>
      <dsp:spPr>
        <a:xfrm>
          <a:off x="0" y="365844"/>
          <a:ext cx="7138057" cy="554400"/>
        </a:xfrm>
        <a:prstGeom prst="rect">
          <a:avLst/>
        </a:prstGeom>
        <a:solidFill>
          <a:schemeClr val="dk1">
            <a:alpha val="90000"/>
            <a:tint val="40000"/>
            <a:hueOff val="0"/>
            <a:satOff val="0"/>
            <a:lumOff val="0"/>
            <a:alphaOff val="0"/>
          </a:schemeClr>
        </a:solidFill>
        <a:ln w="9525" cap="rnd" cmpd="sng" algn="ctr">
          <a:solidFill>
            <a:schemeClr val="dk1">
              <a:hueOff val="0"/>
              <a:satOff val="0"/>
              <a:lumOff val="0"/>
              <a:alphaOff val="0"/>
            </a:schemeClr>
          </a:solidFill>
          <a:prstDash val="solid"/>
        </a:ln>
        <a:effectLst>
          <a:outerShdw blurRad="50800" dist="38100" dir="5400000" rotWithShape="0">
            <a:srgbClr val="000000">
              <a:alpha val="35000"/>
            </a:srgbClr>
          </a:outerShdw>
        </a:effectLst>
        <a:scene3d>
          <a:camera prst="orthographicFront"/>
          <a:lightRig rig="threePt" dir="t">
            <a:rot lat="0" lon="0" rev="7500000"/>
          </a:lightRig>
        </a:scene3d>
        <a:sp3d z="152400" extrusionH="63500" prstMaterial="dkEdge">
          <a:bevelT w="135400" h="16350" prst="relaxedInset"/>
          <a:contourClr>
            <a:schemeClr val="bg1"/>
          </a:contourClr>
        </a:sp3d>
      </dsp:spPr>
      <dsp:style>
        <a:lnRef idx="1">
          <a:scrgbClr r="0" g="0" b="0"/>
        </a:lnRef>
        <a:fillRef idx="1">
          <a:scrgbClr r="0" g="0" b="0"/>
        </a:fillRef>
        <a:effectRef idx="2">
          <a:scrgbClr r="0" g="0" b="0"/>
        </a:effectRef>
        <a:fontRef idx="minor"/>
      </dsp:style>
    </dsp:sp>
    <dsp:sp modelId="{5B6BBA2A-EBE2-4BF5-9B13-A56B045A2E2E}">
      <dsp:nvSpPr>
        <dsp:cNvPr id="0" name=""/>
        <dsp:cNvSpPr/>
      </dsp:nvSpPr>
      <dsp:spPr>
        <a:xfrm>
          <a:off x="356902" y="41124"/>
          <a:ext cx="4996639" cy="649440"/>
        </a:xfrm>
        <a:prstGeom prst="roundRect">
          <a:avLst/>
        </a:prstGeom>
        <a:gradFill rotWithShape="0">
          <a:gsLst>
            <a:gs pos="0">
              <a:schemeClr val="lt1">
                <a:hueOff val="0"/>
                <a:satOff val="0"/>
                <a:lumOff val="0"/>
                <a:alphaOff val="0"/>
                <a:tint val="98000"/>
                <a:lumMod val="100000"/>
              </a:schemeClr>
            </a:gs>
            <a:gs pos="100000">
              <a:schemeClr val="lt1">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88861" tIns="0" rIns="188861" bIns="0" numCol="1" spcCol="1270" anchor="ctr" anchorCtr="0">
          <a:noAutofit/>
        </a:bodyPr>
        <a:lstStyle/>
        <a:p>
          <a:pPr marL="0" lvl="0" indent="0" algn="l" defTabSz="889000">
            <a:lnSpc>
              <a:spcPct val="90000"/>
            </a:lnSpc>
            <a:spcBef>
              <a:spcPct val="0"/>
            </a:spcBef>
            <a:spcAft>
              <a:spcPct val="35000"/>
            </a:spcAft>
            <a:buNone/>
          </a:pPr>
          <a:r>
            <a:rPr lang="en-US" sz="2000" b="1" u="sng" kern="1200" dirty="0"/>
            <a:t>Security:</a:t>
          </a:r>
          <a:endParaRPr lang="en-IN" sz="2000" kern="1200" dirty="0"/>
        </a:p>
      </dsp:txBody>
      <dsp:txXfrm>
        <a:off x="388605" y="72827"/>
        <a:ext cx="4933233" cy="586034"/>
      </dsp:txXfrm>
    </dsp:sp>
    <dsp:sp modelId="{320E67DF-76CF-4B19-AE04-A214BDBA5168}">
      <dsp:nvSpPr>
        <dsp:cNvPr id="0" name=""/>
        <dsp:cNvSpPr/>
      </dsp:nvSpPr>
      <dsp:spPr>
        <a:xfrm>
          <a:off x="0" y="1363764"/>
          <a:ext cx="7138057" cy="554400"/>
        </a:xfrm>
        <a:prstGeom prst="rect">
          <a:avLst/>
        </a:prstGeom>
        <a:solidFill>
          <a:schemeClr val="dk1">
            <a:alpha val="90000"/>
            <a:tint val="40000"/>
            <a:hueOff val="0"/>
            <a:satOff val="0"/>
            <a:lumOff val="0"/>
            <a:alphaOff val="0"/>
          </a:schemeClr>
        </a:solidFill>
        <a:ln w="9525" cap="rnd" cmpd="sng" algn="ctr">
          <a:solidFill>
            <a:schemeClr val="dk1">
              <a:hueOff val="0"/>
              <a:satOff val="0"/>
              <a:lumOff val="0"/>
              <a:alphaOff val="0"/>
            </a:schemeClr>
          </a:solidFill>
          <a:prstDash val="solid"/>
        </a:ln>
        <a:effectLst>
          <a:outerShdw blurRad="50800" dist="38100" dir="5400000" rotWithShape="0">
            <a:srgbClr val="000000">
              <a:alpha val="35000"/>
            </a:srgbClr>
          </a:outerShdw>
        </a:effectLst>
        <a:scene3d>
          <a:camera prst="orthographicFront"/>
          <a:lightRig rig="threePt" dir="t">
            <a:rot lat="0" lon="0" rev="7500000"/>
          </a:lightRig>
        </a:scene3d>
        <a:sp3d z="152400" extrusionH="63500" prstMaterial="dkEdge">
          <a:bevelT w="135400" h="16350" prst="relaxedInset"/>
          <a:contourClr>
            <a:schemeClr val="bg1"/>
          </a:contourClr>
        </a:sp3d>
      </dsp:spPr>
      <dsp:style>
        <a:lnRef idx="1">
          <a:scrgbClr r="0" g="0" b="0"/>
        </a:lnRef>
        <a:fillRef idx="1">
          <a:scrgbClr r="0" g="0" b="0"/>
        </a:fillRef>
        <a:effectRef idx="2">
          <a:scrgbClr r="0" g="0" b="0"/>
        </a:effectRef>
        <a:fontRef idx="minor"/>
      </dsp:style>
    </dsp:sp>
    <dsp:sp modelId="{35DFE499-83A6-4933-9BE1-A34859BF577C}">
      <dsp:nvSpPr>
        <dsp:cNvPr id="0" name=""/>
        <dsp:cNvSpPr/>
      </dsp:nvSpPr>
      <dsp:spPr>
        <a:xfrm>
          <a:off x="356902" y="1039044"/>
          <a:ext cx="4996639" cy="649440"/>
        </a:xfrm>
        <a:prstGeom prst="roundRect">
          <a:avLst/>
        </a:prstGeom>
        <a:gradFill rotWithShape="0">
          <a:gsLst>
            <a:gs pos="0">
              <a:schemeClr val="lt1">
                <a:hueOff val="0"/>
                <a:satOff val="0"/>
                <a:lumOff val="0"/>
                <a:alphaOff val="0"/>
                <a:tint val="98000"/>
                <a:lumMod val="100000"/>
              </a:schemeClr>
            </a:gs>
            <a:gs pos="100000">
              <a:schemeClr val="lt1">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88861" tIns="0" rIns="188861" bIns="0" numCol="1" spcCol="1270" anchor="ctr" anchorCtr="0">
          <a:noAutofit/>
        </a:bodyPr>
        <a:lstStyle/>
        <a:p>
          <a:pPr marL="0" lvl="0" indent="0" algn="l" defTabSz="889000">
            <a:lnSpc>
              <a:spcPct val="90000"/>
            </a:lnSpc>
            <a:spcBef>
              <a:spcPct val="0"/>
            </a:spcBef>
            <a:spcAft>
              <a:spcPct val="35000"/>
            </a:spcAft>
            <a:buNone/>
          </a:pPr>
          <a:r>
            <a:rPr lang="en-US" sz="2000" b="1" u="sng" kern="1200" dirty="0"/>
            <a:t>Loading speeds:</a:t>
          </a:r>
          <a:endParaRPr lang="en-IN" sz="2000" kern="1200" dirty="0"/>
        </a:p>
      </dsp:txBody>
      <dsp:txXfrm>
        <a:off x="388605" y="1070747"/>
        <a:ext cx="4933233" cy="586034"/>
      </dsp:txXfrm>
    </dsp:sp>
    <dsp:sp modelId="{7ABB17DA-8DB7-4134-B05D-F76FF94698FB}">
      <dsp:nvSpPr>
        <dsp:cNvPr id="0" name=""/>
        <dsp:cNvSpPr/>
      </dsp:nvSpPr>
      <dsp:spPr>
        <a:xfrm>
          <a:off x="0" y="2361684"/>
          <a:ext cx="7138057" cy="554400"/>
        </a:xfrm>
        <a:prstGeom prst="rect">
          <a:avLst/>
        </a:prstGeom>
        <a:solidFill>
          <a:schemeClr val="dk1">
            <a:alpha val="90000"/>
            <a:tint val="40000"/>
            <a:hueOff val="0"/>
            <a:satOff val="0"/>
            <a:lumOff val="0"/>
            <a:alphaOff val="0"/>
          </a:schemeClr>
        </a:solidFill>
        <a:ln w="9525" cap="rnd" cmpd="sng" algn="ctr">
          <a:solidFill>
            <a:schemeClr val="dk1">
              <a:hueOff val="0"/>
              <a:satOff val="0"/>
              <a:lumOff val="0"/>
              <a:alphaOff val="0"/>
            </a:schemeClr>
          </a:solidFill>
          <a:prstDash val="solid"/>
        </a:ln>
        <a:effectLst>
          <a:outerShdw blurRad="50800" dist="38100" dir="5400000" rotWithShape="0">
            <a:srgbClr val="000000">
              <a:alpha val="35000"/>
            </a:srgbClr>
          </a:outerShdw>
        </a:effectLst>
        <a:scene3d>
          <a:camera prst="orthographicFront"/>
          <a:lightRig rig="threePt" dir="t">
            <a:rot lat="0" lon="0" rev="7500000"/>
          </a:lightRig>
        </a:scene3d>
        <a:sp3d z="152400" extrusionH="63500" prstMaterial="dkEdge">
          <a:bevelT w="135400" h="16350" prst="relaxedInset"/>
          <a:contourClr>
            <a:schemeClr val="bg1"/>
          </a:contourClr>
        </a:sp3d>
      </dsp:spPr>
      <dsp:style>
        <a:lnRef idx="1">
          <a:scrgbClr r="0" g="0" b="0"/>
        </a:lnRef>
        <a:fillRef idx="1">
          <a:scrgbClr r="0" g="0" b="0"/>
        </a:fillRef>
        <a:effectRef idx="2">
          <a:scrgbClr r="0" g="0" b="0"/>
        </a:effectRef>
        <a:fontRef idx="minor"/>
      </dsp:style>
    </dsp:sp>
    <dsp:sp modelId="{43C6F3E4-C8FE-4AC3-A0D9-098562B7C0EB}">
      <dsp:nvSpPr>
        <dsp:cNvPr id="0" name=""/>
        <dsp:cNvSpPr/>
      </dsp:nvSpPr>
      <dsp:spPr>
        <a:xfrm>
          <a:off x="356902" y="2036964"/>
          <a:ext cx="4996639" cy="649440"/>
        </a:xfrm>
        <a:prstGeom prst="roundRect">
          <a:avLst/>
        </a:prstGeom>
        <a:gradFill rotWithShape="0">
          <a:gsLst>
            <a:gs pos="0">
              <a:schemeClr val="lt1">
                <a:hueOff val="0"/>
                <a:satOff val="0"/>
                <a:lumOff val="0"/>
                <a:alphaOff val="0"/>
                <a:tint val="98000"/>
                <a:lumMod val="100000"/>
              </a:schemeClr>
            </a:gs>
            <a:gs pos="100000">
              <a:schemeClr val="lt1">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88861" tIns="0" rIns="188861" bIns="0" numCol="1" spcCol="1270" anchor="ctr" anchorCtr="0">
          <a:noAutofit/>
        </a:bodyPr>
        <a:lstStyle/>
        <a:p>
          <a:pPr marL="0" lvl="0" indent="0" algn="l" defTabSz="889000">
            <a:lnSpc>
              <a:spcPct val="90000"/>
            </a:lnSpc>
            <a:spcBef>
              <a:spcPct val="0"/>
            </a:spcBef>
            <a:spcAft>
              <a:spcPct val="35000"/>
            </a:spcAft>
            <a:buNone/>
          </a:pPr>
          <a:r>
            <a:rPr lang="en-US" sz="2000" b="1" u="sng" kern="1200" dirty="0"/>
            <a:t>Banned in Sensitive Areas:</a:t>
          </a:r>
          <a:endParaRPr lang="en-IN" sz="2000" kern="1200" dirty="0"/>
        </a:p>
      </dsp:txBody>
      <dsp:txXfrm>
        <a:off x="388605" y="2068667"/>
        <a:ext cx="4933233" cy="58603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0659EBA-39D0-4348-831D-9093BA878D03}">
      <dsp:nvSpPr>
        <dsp:cNvPr id="0" name=""/>
        <dsp:cNvSpPr/>
      </dsp:nvSpPr>
      <dsp:spPr>
        <a:xfrm>
          <a:off x="0" y="0"/>
          <a:ext cx="7927781" cy="1282602"/>
        </a:xfrm>
        <a:prstGeom prst="rect">
          <a:avLst/>
        </a:prstGeom>
        <a:solidFill>
          <a:schemeClr val="accent4">
            <a:shade val="80000"/>
            <a:hueOff val="0"/>
            <a:satOff val="0"/>
            <a:lumOff val="0"/>
            <a:alphaOff val="0"/>
          </a:schemeClr>
        </a:solidFill>
        <a:ln>
          <a:noFill/>
        </a:ln>
        <a:effectLst>
          <a:outerShdw blurRad="50800" dist="38100" dir="5400000" rotWithShape="0">
            <a:srgbClr val="000000">
              <a:alpha val="35000"/>
            </a:srgbClr>
          </a:outerShdw>
        </a:effectLst>
        <a:scene3d>
          <a:camera prst="orthographicFront"/>
          <a:lightRig rig="threePt" dir="t">
            <a:rot lat="0" lon="0" rev="7500000"/>
          </a:lightRig>
        </a:scene3d>
        <a:sp3d prstMaterial="plastic">
          <a:bevelT w="127000" h="25400" prst="relaxedInset"/>
          <a:bevelB w="88900" h="121750" prst="angle"/>
        </a:sp3d>
      </dsp:spPr>
      <dsp:style>
        <a:lnRef idx="0">
          <a:scrgbClr r="0" g="0" b="0"/>
        </a:lnRef>
        <a:fillRef idx="1">
          <a:scrgbClr r="0" g="0" b="0"/>
        </a:fillRef>
        <a:effectRef idx="2">
          <a:scrgbClr r="0" g="0" b="0"/>
        </a:effectRef>
        <a:fontRef idx="minor">
          <a:schemeClr val="lt1"/>
        </a:fontRef>
      </dsp:style>
      <dsp:txBody>
        <a:bodyPr spcFirstLastPara="0" vert="horz" wrap="square" lIns="194310" tIns="194310" rIns="194310" bIns="194310" numCol="1" spcCol="1270" anchor="ctr" anchorCtr="0">
          <a:noAutofit/>
        </a:bodyPr>
        <a:lstStyle/>
        <a:p>
          <a:pPr marL="0" lvl="0" indent="0" algn="ctr" defTabSz="2266950">
            <a:lnSpc>
              <a:spcPct val="90000"/>
            </a:lnSpc>
            <a:spcBef>
              <a:spcPct val="0"/>
            </a:spcBef>
            <a:spcAft>
              <a:spcPct val="35000"/>
            </a:spcAft>
            <a:buNone/>
          </a:pPr>
          <a:r>
            <a:rPr lang="en-US" sz="5100" b="1" i="1" kern="1200" cap="none" spc="0" dirty="0">
              <a:ln w="6600">
                <a:prstDash val="solid"/>
              </a:ln>
              <a:effectLst>
                <a:outerShdw dist="38100" dir="2700000" algn="tl" rotWithShape="0">
                  <a:schemeClr val="accent2"/>
                </a:outerShdw>
              </a:effectLst>
            </a:rPr>
            <a:t>VLC over RF Communication</a:t>
          </a:r>
          <a:endParaRPr lang="en-IN" sz="5100" b="1" kern="1200" cap="none" spc="0" dirty="0">
            <a:ln w="6600">
              <a:prstDash val="solid"/>
            </a:ln>
            <a:effectLst>
              <a:outerShdw dist="38100" dir="2700000" algn="tl" rotWithShape="0">
                <a:schemeClr val="accent2"/>
              </a:outerShdw>
            </a:effectLst>
          </a:endParaRPr>
        </a:p>
      </dsp:txBody>
      <dsp:txXfrm>
        <a:off x="0" y="0"/>
        <a:ext cx="7927781" cy="1282602"/>
      </dsp:txXfrm>
    </dsp:sp>
    <dsp:sp modelId="{D42B2999-92DA-4814-9C4A-25C635BA168E}">
      <dsp:nvSpPr>
        <dsp:cNvPr id="0" name=""/>
        <dsp:cNvSpPr/>
      </dsp:nvSpPr>
      <dsp:spPr>
        <a:xfrm>
          <a:off x="3870" y="1282602"/>
          <a:ext cx="2640013" cy="2693464"/>
        </a:xfrm>
        <a:prstGeom prst="rect">
          <a:avLst/>
        </a:prstGeom>
        <a:gradFill rotWithShape="0">
          <a:gsLst>
            <a:gs pos="0">
              <a:schemeClr val="lt1">
                <a:hueOff val="0"/>
                <a:satOff val="0"/>
                <a:lumOff val="0"/>
                <a:alphaOff val="0"/>
                <a:tint val="98000"/>
                <a:lumMod val="100000"/>
              </a:schemeClr>
            </a:gs>
            <a:gs pos="100000">
              <a:schemeClr val="lt1">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US" sz="3400" b="1" kern="1200" cap="none" spc="0" dirty="0">
              <a:ln w="6600">
                <a:prstDash val="solid"/>
              </a:ln>
              <a:effectLst>
                <a:outerShdw dist="38100" dir="2700000" algn="tl" rotWithShape="0">
                  <a:schemeClr val="accent2"/>
                </a:outerShdw>
              </a:effectLst>
            </a:rPr>
            <a:t>Availability of high bandwidth.</a:t>
          </a:r>
          <a:endParaRPr lang="en-IN" sz="3400" b="1" kern="1200" cap="none" spc="0" dirty="0">
            <a:ln w="6600">
              <a:prstDash val="solid"/>
            </a:ln>
            <a:effectLst>
              <a:outerShdw dist="38100" dir="2700000" algn="tl" rotWithShape="0">
                <a:schemeClr val="accent2"/>
              </a:outerShdw>
            </a:effectLst>
          </a:endParaRPr>
        </a:p>
      </dsp:txBody>
      <dsp:txXfrm>
        <a:off x="3870" y="1282602"/>
        <a:ext cx="2640013" cy="2693464"/>
      </dsp:txXfrm>
    </dsp:sp>
    <dsp:sp modelId="{14FE33DB-D932-459C-814B-DE150B6B276F}">
      <dsp:nvSpPr>
        <dsp:cNvPr id="0" name=""/>
        <dsp:cNvSpPr/>
      </dsp:nvSpPr>
      <dsp:spPr>
        <a:xfrm>
          <a:off x="2643883" y="1282602"/>
          <a:ext cx="2640013" cy="2693464"/>
        </a:xfrm>
        <a:prstGeom prst="rect">
          <a:avLst/>
        </a:prstGeom>
        <a:gradFill rotWithShape="0">
          <a:gsLst>
            <a:gs pos="0">
              <a:schemeClr val="lt1">
                <a:hueOff val="0"/>
                <a:satOff val="0"/>
                <a:lumOff val="0"/>
                <a:alphaOff val="0"/>
                <a:tint val="98000"/>
                <a:lumMod val="100000"/>
              </a:schemeClr>
            </a:gs>
            <a:gs pos="100000">
              <a:schemeClr val="lt1">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US" sz="3400" b="1" kern="1200" cap="none" spc="0">
              <a:ln w="6600">
                <a:prstDash val="solid"/>
              </a:ln>
              <a:effectLst>
                <a:outerShdw dist="38100" dir="2700000" algn="tl" rotWithShape="0">
                  <a:schemeClr val="accent2"/>
                </a:outerShdw>
              </a:effectLst>
            </a:rPr>
            <a:t>Efficiency and security</a:t>
          </a:r>
          <a:endParaRPr lang="en-IN" sz="3400" b="1" kern="1200" cap="none" spc="0" dirty="0">
            <a:ln w="6600">
              <a:prstDash val="solid"/>
            </a:ln>
            <a:effectLst>
              <a:outerShdw dist="38100" dir="2700000" algn="tl" rotWithShape="0">
                <a:schemeClr val="accent2"/>
              </a:outerShdw>
            </a:effectLst>
          </a:endParaRPr>
        </a:p>
      </dsp:txBody>
      <dsp:txXfrm>
        <a:off x="2643883" y="1282602"/>
        <a:ext cx="2640013" cy="2693464"/>
      </dsp:txXfrm>
    </dsp:sp>
    <dsp:sp modelId="{F80F6ECB-A30C-43B3-887B-CF9EE587EF09}">
      <dsp:nvSpPr>
        <dsp:cNvPr id="0" name=""/>
        <dsp:cNvSpPr/>
      </dsp:nvSpPr>
      <dsp:spPr>
        <a:xfrm>
          <a:off x="5283897" y="1282602"/>
          <a:ext cx="2640013" cy="2693464"/>
        </a:xfrm>
        <a:prstGeom prst="rect">
          <a:avLst/>
        </a:prstGeom>
        <a:gradFill rotWithShape="0">
          <a:gsLst>
            <a:gs pos="0">
              <a:schemeClr val="lt1">
                <a:hueOff val="0"/>
                <a:satOff val="0"/>
                <a:lumOff val="0"/>
                <a:alphaOff val="0"/>
                <a:tint val="98000"/>
                <a:lumMod val="100000"/>
              </a:schemeClr>
            </a:gs>
            <a:gs pos="100000">
              <a:schemeClr val="lt1">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US" sz="3400" b="1" kern="1200" cap="none" spc="0" dirty="0">
              <a:ln w="6600">
                <a:prstDash val="solid"/>
              </a:ln>
              <a:effectLst>
                <a:outerShdw dist="38100" dir="2700000" algn="tl" rotWithShape="0">
                  <a:schemeClr val="accent2"/>
                </a:outerShdw>
              </a:effectLst>
            </a:rPr>
            <a:t>Unlicensed use, high data density, and data rates</a:t>
          </a:r>
          <a:endParaRPr lang="en-IN" sz="3400" b="1" kern="1200" cap="none" spc="0" dirty="0">
            <a:ln w="6600">
              <a:prstDash val="solid"/>
            </a:ln>
            <a:effectLst>
              <a:outerShdw dist="38100" dir="2700000" algn="tl" rotWithShape="0">
                <a:schemeClr val="accent2"/>
              </a:outerShdw>
            </a:effectLst>
          </a:endParaRPr>
        </a:p>
      </dsp:txBody>
      <dsp:txXfrm>
        <a:off x="5283897" y="1282602"/>
        <a:ext cx="2640013" cy="2693464"/>
      </dsp:txXfrm>
    </dsp:sp>
    <dsp:sp modelId="{739FABF4-5308-40F3-9A8F-B83CBF7B809C}">
      <dsp:nvSpPr>
        <dsp:cNvPr id="0" name=""/>
        <dsp:cNvSpPr/>
      </dsp:nvSpPr>
      <dsp:spPr>
        <a:xfrm>
          <a:off x="0" y="3976066"/>
          <a:ext cx="7927781" cy="299273"/>
        </a:xfrm>
        <a:prstGeom prst="rect">
          <a:avLst/>
        </a:prstGeom>
        <a:solidFill>
          <a:schemeClr val="accent4">
            <a:shade val="80000"/>
            <a:hueOff val="0"/>
            <a:satOff val="0"/>
            <a:lumOff val="0"/>
            <a:alphaOff val="0"/>
          </a:schemeClr>
        </a:solidFill>
        <a:ln>
          <a:noFill/>
        </a:ln>
        <a:effectLst>
          <a:outerShdw blurRad="50800" dist="38100" dir="5400000" rotWithShape="0">
            <a:srgbClr val="000000">
              <a:alpha val="35000"/>
            </a:srgbClr>
          </a:outerShdw>
        </a:effectLst>
        <a:scene3d>
          <a:camera prst="orthographicFront"/>
          <a:lightRig rig="threePt" dir="t">
            <a:rot lat="0" lon="0" rev="7500000"/>
          </a:lightRig>
        </a:scene3d>
        <a:sp3d prstMaterial="plastic">
          <a:bevelT w="127000" h="25400" prst="relaxedInset"/>
          <a:bevelB w="88900" h="121750" prst="angle"/>
        </a:sp3d>
      </dsp:spPr>
      <dsp:style>
        <a:lnRef idx="0">
          <a:scrgbClr r="0" g="0" b="0"/>
        </a:lnRef>
        <a:fillRef idx="1">
          <a:scrgbClr r="0" g="0" b="0"/>
        </a:fillRef>
        <a:effectRef idx="2">
          <a:scrgbClr r="0" g="0" b="0"/>
        </a:effectRef>
        <a:fontRef idx="minor">
          <a:schemeClr val="lt1"/>
        </a:fontRef>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1D21691-D959-4E5D-8D04-6D94341BC873}">
      <dsp:nvSpPr>
        <dsp:cNvPr id="0" name=""/>
        <dsp:cNvSpPr/>
      </dsp:nvSpPr>
      <dsp:spPr>
        <a:xfrm>
          <a:off x="0" y="0"/>
          <a:ext cx="7002162" cy="896143"/>
        </a:xfrm>
        <a:prstGeom prst="rect">
          <a:avLst/>
        </a:prstGeom>
        <a:solidFill>
          <a:schemeClr val="accent3">
            <a:shade val="90000"/>
            <a:hueOff val="0"/>
            <a:satOff val="0"/>
            <a:lumOff val="0"/>
            <a:alphaOff val="0"/>
          </a:schemeClr>
        </a:solidFill>
        <a:ln>
          <a:noFill/>
        </a:ln>
        <a:effectLst/>
        <a:scene3d>
          <a:camera prst="orthographicFront">
            <a:rot lat="0" lon="0" rev="0"/>
          </a:camera>
          <a:lightRig rig="contrasting" dir="t">
            <a:rot lat="0" lon="0" rev="1200000"/>
          </a:lightRig>
        </a:scene3d>
        <a:sp3d contourW="12700" prstMaterial="flat">
          <a:bevelT w="100800" h="154000"/>
          <a:bevelB w="152400"/>
        </a:sp3d>
      </dsp:spPr>
      <dsp:style>
        <a:lnRef idx="0">
          <a:scrgbClr r="0" g="0" b="0"/>
        </a:lnRef>
        <a:fillRef idx="1">
          <a:scrgbClr r="0" g="0" b="0"/>
        </a:fillRef>
        <a:effectRef idx="0">
          <a:scrgbClr r="0" g="0" b="0"/>
        </a:effectRef>
        <a:fontRef idx="minor"/>
      </dsp:style>
      <dsp:txBody>
        <a:bodyPr spcFirstLastPara="0" vert="horz" wrap="square" lIns="156210" tIns="156210" rIns="156210" bIns="156210" numCol="1" spcCol="1270" anchor="ctr" anchorCtr="0">
          <a:noAutofit/>
        </a:bodyPr>
        <a:lstStyle/>
        <a:p>
          <a:pPr marL="0" lvl="0" indent="0" algn="ctr" defTabSz="1822450">
            <a:lnSpc>
              <a:spcPct val="90000"/>
            </a:lnSpc>
            <a:spcBef>
              <a:spcPct val="0"/>
            </a:spcBef>
            <a:spcAft>
              <a:spcPct val="35000"/>
            </a:spcAft>
            <a:buNone/>
          </a:pPr>
          <a:r>
            <a:rPr lang="en-IN" sz="4100" b="0" i="0" u="none" strike="noStrike" kern="1200" baseline="0" dirty="0">
              <a:latin typeface="TimesNewRomanPSMT"/>
            </a:rPr>
            <a:t>Connectivity while moving</a:t>
          </a:r>
          <a:endParaRPr lang="en-IN" sz="4100" kern="1200" dirty="0"/>
        </a:p>
      </dsp:txBody>
      <dsp:txXfrm>
        <a:off x="0" y="0"/>
        <a:ext cx="7002162" cy="896143"/>
      </dsp:txXfrm>
    </dsp:sp>
    <dsp:sp modelId="{83811904-0706-4982-AE5C-BBA1604E78E0}">
      <dsp:nvSpPr>
        <dsp:cNvPr id="0" name=""/>
        <dsp:cNvSpPr/>
      </dsp:nvSpPr>
      <dsp:spPr>
        <a:xfrm>
          <a:off x="3419" y="896143"/>
          <a:ext cx="2331774" cy="1881901"/>
        </a:xfrm>
        <a:prstGeom prst="rect">
          <a:avLst/>
        </a:prstGeom>
        <a:solidFill>
          <a:schemeClr val="accent3">
            <a:shade val="80000"/>
            <a:hueOff val="0"/>
            <a:satOff val="0"/>
            <a:lumOff val="0"/>
            <a:alphaOff val="0"/>
          </a:schemeClr>
        </a:solidFill>
        <a:ln>
          <a:noFill/>
        </a:ln>
        <a:effectLst>
          <a:outerShdw blurRad="50800" dist="381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IN" sz="3600" b="0" i="0" u="none" strike="noStrike" kern="1200" baseline="0" dirty="0">
              <a:latin typeface="Wingdings-Regular"/>
            </a:rPr>
            <a:t> </a:t>
          </a:r>
          <a:r>
            <a:rPr lang="en-IN" sz="3600" b="0" i="0" u="none" strike="noStrike" kern="1200" baseline="0" dirty="0">
              <a:latin typeface="TimesNewRomanPSMT"/>
            </a:rPr>
            <a:t>Multiuser support</a:t>
          </a:r>
          <a:endParaRPr lang="en-IN" sz="3600" kern="1200" dirty="0"/>
        </a:p>
      </dsp:txBody>
      <dsp:txXfrm>
        <a:off x="3419" y="896143"/>
        <a:ext cx="2331774" cy="1881901"/>
      </dsp:txXfrm>
    </dsp:sp>
    <dsp:sp modelId="{26B9F457-199C-49B7-890C-D78D989DE1D7}">
      <dsp:nvSpPr>
        <dsp:cNvPr id="0" name=""/>
        <dsp:cNvSpPr/>
      </dsp:nvSpPr>
      <dsp:spPr>
        <a:xfrm>
          <a:off x="2335193" y="896143"/>
          <a:ext cx="2331774" cy="1881901"/>
        </a:xfrm>
        <a:prstGeom prst="rect">
          <a:avLst/>
        </a:prstGeom>
        <a:solidFill>
          <a:schemeClr val="accent3">
            <a:shade val="80000"/>
            <a:hueOff val="150935"/>
            <a:satOff val="3080"/>
            <a:lumOff val="12016"/>
            <a:alphaOff val="0"/>
          </a:schemeClr>
        </a:solidFill>
        <a:ln>
          <a:noFill/>
        </a:ln>
        <a:effectLst>
          <a:outerShdw blurRad="50800" dist="381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IN" sz="3600" b="0" i="0" u="none" strike="noStrike" kern="1200" baseline="0" dirty="0">
              <a:latin typeface="TimesNewRomanPSMT"/>
            </a:rPr>
            <a:t>Dimming</a:t>
          </a:r>
          <a:endParaRPr lang="en-IN" sz="3600" kern="1200" dirty="0"/>
        </a:p>
      </dsp:txBody>
      <dsp:txXfrm>
        <a:off x="2335193" y="896143"/>
        <a:ext cx="2331774" cy="1881901"/>
      </dsp:txXfrm>
    </dsp:sp>
    <dsp:sp modelId="{560714B1-0C2F-4104-A5B2-24041A485D57}">
      <dsp:nvSpPr>
        <dsp:cNvPr id="0" name=""/>
        <dsp:cNvSpPr/>
      </dsp:nvSpPr>
      <dsp:spPr>
        <a:xfrm>
          <a:off x="4666968" y="896143"/>
          <a:ext cx="2331774" cy="1881901"/>
        </a:xfrm>
        <a:prstGeom prst="rect">
          <a:avLst/>
        </a:prstGeom>
        <a:solidFill>
          <a:schemeClr val="accent3">
            <a:shade val="80000"/>
            <a:hueOff val="301870"/>
            <a:satOff val="6160"/>
            <a:lumOff val="24031"/>
            <a:alphaOff val="0"/>
          </a:schemeClr>
        </a:solidFill>
        <a:ln>
          <a:noFill/>
        </a:ln>
        <a:effectLst>
          <a:outerShdw blurRad="50800" dist="381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IN" sz="3600" b="0" i="0" u="none" strike="noStrike" kern="1200" baseline="0" dirty="0">
              <a:latin typeface="TimesNewRomanPSMT"/>
            </a:rPr>
            <a:t>Shadowing</a:t>
          </a:r>
          <a:endParaRPr lang="en-IN" sz="3600" kern="1200" dirty="0"/>
        </a:p>
      </dsp:txBody>
      <dsp:txXfrm>
        <a:off x="4666968" y="896143"/>
        <a:ext cx="2331774" cy="1881901"/>
      </dsp:txXfrm>
    </dsp:sp>
    <dsp:sp modelId="{AECB2FE7-F5B3-49B0-A688-18509CB09808}">
      <dsp:nvSpPr>
        <dsp:cNvPr id="0" name=""/>
        <dsp:cNvSpPr/>
      </dsp:nvSpPr>
      <dsp:spPr>
        <a:xfrm>
          <a:off x="0" y="2778044"/>
          <a:ext cx="7002162" cy="209100"/>
        </a:xfrm>
        <a:prstGeom prst="rect">
          <a:avLst/>
        </a:prstGeom>
        <a:solidFill>
          <a:schemeClr val="accent3">
            <a:shade val="90000"/>
            <a:hueOff val="0"/>
            <a:satOff val="0"/>
            <a:lumOff val="0"/>
            <a:alphaOff val="0"/>
          </a:schemeClr>
        </a:solidFill>
        <a:ln>
          <a:noFill/>
        </a:ln>
        <a:effectLst/>
        <a:scene3d>
          <a:camera prst="orthographicFront">
            <a:rot lat="0" lon="0" rev="0"/>
          </a:camera>
          <a:lightRig rig="contrasting" dir="t">
            <a:rot lat="0" lon="0" rev="1200000"/>
          </a:lightRig>
        </a:scene3d>
        <a:sp3d contourW="12700" prstMaterial="flat">
          <a:bevelT w="100800" h="154000"/>
          <a:bevelB w="152400"/>
        </a:sp3d>
      </dsp:spPr>
      <dsp:style>
        <a:lnRef idx="0">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List3">
  <dgm:title val=""/>
  <dgm:desc val=""/>
  <dgm:catLst>
    <dgm:cat type="list" pri="1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1" destId="2" srcOrd="0" destOrd="0"/>
        <dgm:cxn modelId="7" srcId="1" destId="3" srcOrd="1" destOrd="0"/>
        <dgm:cxn modelId="8" srcId="1" destId="4" srcOrd="2" destOrd="0"/>
      </dgm:cxnLst>
      <dgm:bg/>
      <dgm:whole/>
    </dgm:dataModel>
  </dgm:sampData>
  <dgm:styleData>
    <dgm:dataModel>
      <dgm:ptLst>
        <dgm:pt modelId="0" type="doc"/>
        <dgm:pt modelId="1"/>
        <dgm:pt modelId="2"/>
        <dgm:pt modelId="3"/>
      </dgm:ptLst>
      <dgm:cxnLst>
        <dgm:cxn modelId="5" srcId="0" destId="1" srcOrd="0" destOrd="0"/>
        <dgm:cxn modelId="6" srcId="1" destId="2" srcOrd="0" destOrd="0"/>
        <dgm:cxn modelId="7" srcId="1" destId="3" srcOrd="1" destOrd="0"/>
      </dgm:cxnLst>
      <dgm:bg/>
      <dgm:whole/>
    </dgm:dataModel>
  </dgm:styleData>
  <dgm:clrData>
    <dgm:dataModel>
      <dgm:ptLst>
        <dgm:pt modelId="0" type="doc"/>
        <dgm:pt modelId="1"/>
        <dgm:pt modelId="2"/>
        <dgm:pt modelId="3"/>
        <dgm:pt modelId="4"/>
        <dgm:pt modelId="5"/>
      </dgm:ptLst>
      <dgm:cxnLst>
        <dgm:cxn modelId="6" srcId="0" destId="1" srcOrd="0" destOrd="0"/>
        <dgm:cxn modelId="7" srcId="1" destId="2" srcOrd="0" destOrd="0"/>
        <dgm:cxn modelId="8" srcId="1" destId="3" srcOrd="1" destOrd="0"/>
        <dgm:cxn modelId="9" srcId="1" destId="4" srcOrd="2" destOrd="0"/>
        <dgm:cxn modelId="10" srcId="1" destId="5" srcOrd="3" destOrd="0"/>
      </dgm:cxnLst>
      <dgm:bg/>
      <dgm:whole/>
    </dgm:dataModel>
  </dgm:clrData>
  <dgm:layoutNode name="composite">
    <dgm:varLst>
      <dgm:chMax val="1"/>
      <dgm:dir/>
      <dgm:resizeHandles val="exact"/>
    </dgm:varLst>
    <dgm:alg type="composite"/>
    <dgm:shape xmlns:r="http://schemas.openxmlformats.org/officeDocument/2006/relationships" r:blip="">
      <dgm:adjLst/>
    </dgm:shape>
    <dgm:presOf/>
    <dgm:constrLst>
      <dgm:constr type="w" for="ch" forName="roof" refType="w"/>
      <dgm:constr type="h" for="ch" forName="roof" refType="h" fact="0.3"/>
      <dgm:constr type="primFontSz" for="ch" forName="roof" val="65"/>
      <dgm:constr type="w" for="ch" forName="pillars" refType="w"/>
      <dgm:constr type="h" for="ch" forName="pillars" refType="h" fact="0.63"/>
      <dgm:constr type="t" for="ch" forName="pillars" refType="h" fact="0.3"/>
      <dgm:constr type="primFontSz" for="des" forName="pillar1" val="65"/>
      <dgm:constr type="primFontSz" for="des" forName="pillarX" refType="primFontSz" refFor="des" refForName="pillar1" op="equ"/>
      <dgm:constr type="w" for="ch" forName="base" refType="w"/>
      <dgm:constr type="h" for="ch" forName="base" refType="h" fact="0.07"/>
      <dgm:constr type="t" for="ch" forName="base" refType="h" fact="0.93"/>
    </dgm:constrLst>
    <dgm:ruleLst/>
    <dgm:forEach name="Name0" axis="ch" ptType="node" cnt="1">
      <dgm:layoutNode name="roof" styleLbl="dkBgShp">
        <dgm:alg type="tx"/>
        <dgm:shape xmlns:r="http://schemas.openxmlformats.org/officeDocument/2006/relationships" type="rect" r:blip="">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illars" styleLbl="node1">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pillar1" refType="w"/>
          <dgm:constr type="h" for="ch" forName="pillar1" refType="h"/>
          <dgm:constr type="w" for="ch" forName="pillarX" refType="w"/>
          <dgm:constr type="h" for="ch" forName="pillarX" refType="h"/>
        </dgm:constrLst>
        <dgm:ruleLst/>
        <dgm:layoutNode name="pillar1" styleLbl="node1">
          <dgm:varLst>
            <dgm:bulletEnabled val="1"/>
          </dgm:varLst>
          <dgm:alg type="tx"/>
          <dgm:shape xmlns:r="http://schemas.openxmlformats.org/officeDocument/2006/relationships" type="rect" r:blip="">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ch" ptType="node" st="2">
          <dgm:layoutNode name="pillarX" styleLbl="node1">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dgm:layoutNode>
      <dgm:layoutNode name="base" styleLbl="dkBgShp">
        <dgm:alg type="sp"/>
        <dgm:shape xmlns:r="http://schemas.openxmlformats.org/officeDocument/2006/relationships" type="rect" r:blip="">
          <dgm:adjLst/>
        </dgm:shape>
        <dgm:presOf/>
        <dgm:constrLst/>
        <dgm:ruleLst/>
      </dgm:layoutNode>
    </dgm:forEach>
  </dgm:layoutNode>
</dgm:layoutDef>
</file>

<file path=ppt/diagrams/layout4.xml><?xml version="1.0" encoding="utf-8"?>
<dgm:layoutDef xmlns:dgm="http://schemas.openxmlformats.org/drawingml/2006/diagram" xmlns:a="http://schemas.openxmlformats.org/drawingml/2006/main" uniqueId="urn:microsoft.com/office/officeart/2005/8/layout/hList3">
  <dgm:title val=""/>
  <dgm:desc val=""/>
  <dgm:catLst>
    <dgm:cat type="list" pri="1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1" destId="2" srcOrd="0" destOrd="0"/>
        <dgm:cxn modelId="7" srcId="1" destId="3" srcOrd="1" destOrd="0"/>
        <dgm:cxn modelId="8" srcId="1" destId="4" srcOrd="2" destOrd="0"/>
      </dgm:cxnLst>
      <dgm:bg/>
      <dgm:whole/>
    </dgm:dataModel>
  </dgm:sampData>
  <dgm:styleData>
    <dgm:dataModel>
      <dgm:ptLst>
        <dgm:pt modelId="0" type="doc"/>
        <dgm:pt modelId="1"/>
        <dgm:pt modelId="2"/>
        <dgm:pt modelId="3"/>
      </dgm:ptLst>
      <dgm:cxnLst>
        <dgm:cxn modelId="5" srcId="0" destId="1" srcOrd="0" destOrd="0"/>
        <dgm:cxn modelId="6" srcId="1" destId="2" srcOrd="0" destOrd="0"/>
        <dgm:cxn modelId="7" srcId="1" destId="3" srcOrd="1" destOrd="0"/>
      </dgm:cxnLst>
      <dgm:bg/>
      <dgm:whole/>
    </dgm:dataModel>
  </dgm:styleData>
  <dgm:clrData>
    <dgm:dataModel>
      <dgm:ptLst>
        <dgm:pt modelId="0" type="doc"/>
        <dgm:pt modelId="1"/>
        <dgm:pt modelId="2"/>
        <dgm:pt modelId="3"/>
        <dgm:pt modelId="4"/>
        <dgm:pt modelId="5"/>
      </dgm:ptLst>
      <dgm:cxnLst>
        <dgm:cxn modelId="6" srcId="0" destId="1" srcOrd="0" destOrd="0"/>
        <dgm:cxn modelId="7" srcId="1" destId="2" srcOrd="0" destOrd="0"/>
        <dgm:cxn modelId="8" srcId="1" destId="3" srcOrd="1" destOrd="0"/>
        <dgm:cxn modelId="9" srcId="1" destId="4" srcOrd="2" destOrd="0"/>
        <dgm:cxn modelId="10" srcId="1" destId="5" srcOrd="3" destOrd="0"/>
      </dgm:cxnLst>
      <dgm:bg/>
      <dgm:whole/>
    </dgm:dataModel>
  </dgm:clrData>
  <dgm:layoutNode name="composite">
    <dgm:varLst>
      <dgm:chMax val="1"/>
      <dgm:dir/>
      <dgm:resizeHandles val="exact"/>
    </dgm:varLst>
    <dgm:alg type="composite"/>
    <dgm:shape xmlns:r="http://schemas.openxmlformats.org/officeDocument/2006/relationships" r:blip="">
      <dgm:adjLst/>
    </dgm:shape>
    <dgm:presOf/>
    <dgm:constrLst>
      <dgm:constr type="w" for="ch" forName="roof" refType="w"/>
      <dgm:constr type="h" for="ch" forName="roof" refType="h" fact="0.3"/>
      <dgm:constr type="primFontSz" for="ch" forName="roof" val="65"/>
      <dgm:constr type="w" for="ch" forName="pillars" refType="w"/>
      <dgm:constr type="h" for="ch" forName="pillars" refType="h" fact="0.63"/>
      <dgm:constr type="t" for="ch" forName="pillars" refType="h" fact="0.3"/>
      <dgm:constr type="primFontSz" for="des" forName="pillar1" val="65"/>
      <dgm:constr type="primFontSz" for="des" forName="pillarX" refType="primFontSz" refFor="des" refForName="pillar1" op="equ"/>
      <dgm:constr type="w" for="ch" forName="base" refType="w"/>
      <dgm:constr type="h" for="ch" forName="base" refType="h" fact="0.07"/>
      <dgm:constr type="t" for="ch" forName="base" refType="h" fact="0.93"/>
    </dgm:constrLst>
    <dgm:ruleLst/>
    <dgm:forEach name="Name0" axis="ch" ptType="node" cnt="1">
      <dgm:layoutNode name="roof" styleLbl="dkBgShp">
        <dgm:alg type="tx"/>
        <dgm:shape xmlns:r="http://schemas.openxmlformats.org/officeDocument/2006/relationships" type="rect" r:blip="">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illars" styleLbl="node1">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pillar1" refType="w"/>
          <dgm:constr type="h" for="ch" forName="pillar1" refType="h"/>
          <dgm:constr type="w" for="ch" forName="pillarX" refType="w"/>
          <dgm:constr type="h" for="ch" forName="pillarX" refType="h"/>
        </dgm:constrLst>
        <dgm:ruleLst/>
        <dgm:layoutNode name="pillar1" styleLbl="node1">
          <dgm:varLst>
            <dgm:bulletEnabled val="1"/>
          </dgm:varLst>
          <dgm:alg type="tx"/>
          <dgm:shape xmlns:r="http://schemas.openxmlformats.org/officeDocument/2006/relationships" type="rect" r:blip="">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ch" ptType="node" st="2">
          <dgm:layoutNode name="pillarX" styleLbl="node1">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dgm:layoutNode>
      <dgm:layoutNode name="base" styleLbl="dkBgShp">
        <dgm:alg type="sp"/>
        <dgm:shape xmlns:r="http://schemas.openxmlformats.org/officeDocument/2006/relationships" type="rect" r:blip="">
          <dgm:adjLst/>
        </dgm:shape>
        <dgm:presOf/>
        <dgm:constrLst/>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D69DC85-264C-2647-A463-7D786B06A835}" type="datetimeFigureOut">
              <a:rPr lang="en-US" smtClean="0"/>
              <a:t>4/23/2021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56B9709-45C5-BA4B-A929-5F634830507A}" type="slidenum">
              <a:rPr lang="en-US" smtClean="0"/>
              <a:t>‹#›</a:t>
            </a:fld>
            <a:endParaRPr lang="en-US"/>
          </a:p>
        </p:txBody>
      </p:sp>
    </p:spTree>
    <p:extLst>
      <p:ext uri="{BB962C8B-B14F-4D97-AF65-F5344CB8AC3E}">
        <p14:creationId xmlns:p14="http://schemas.microsoft.com/office/powerpoint/2010/main" val="21206661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9C79840-7355-4785-815D-9F76C4D831B0}" type="slidenum">
              <a:rPr lang="en-IN" smtClean="0"/>
              <a:t>2</a:t>
            </a:fld>
            <a:endParaRPr lang="en-IN"/>
          </a:p>
        </p:txBody>
      </p:sp>
    </p:spTree>
    <p:extLst>
      <p:ext uri="{BB962C8B-B14F-4D97-AF65-F5344CB8AC3E}">
        <p14:creationId xmlns:p14="http://schemas.microsoft.com/office/powerpoint/2010/main" val="4219850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56B9709-45C5-BA4B-A929-5F634830507A}" type="slidenum">
              <a:rPr lang="en-US" smtClean="0"/>
              <a:t>24</a:t>
            </a:fld>
            <a:endParaRPr lang="en-US"/>
          </a:p>
        </p:txBody>
      </p:sp>
    </p:spTree>
    <p:extLst>
      <p:ext uri="{BB962C8B-B14F-4D97-AF65-F5344CB8AC3E}">
        <p14:creationId xmlns:p14="http://schemas.microsoft.com/office/powerpoint/2010/main" val="396061023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C43908E1-75DC-7A40-BEA3-DE584FFFA8DF}" type="datetimeFigureOut">
              <a:rPr lang="en-US" smtClean="0"/>
              <a:t>4/23/2021</a:t>
            </a:fld>
            <a:endParaRPr lang="en-US"/>
          </a:p>
        </p:txBody>
      </p:sp>
      <p:sp>
        <p:nvSpPr>
          <p:cNvPr id="5" name="Footer Placeholder 4"/>
          <p:cNvSpPr>
            <a:spLocks noGrp="1"/>
          </p:cNvSpPr>
          <p:nvPr>
            <p:ph type="ftr" sz="quarter" idx="11"/>
          </p:nvPr>
        </p:nvSpPr>
        <p:spPr>
          <a:xfrm>
            <a:off x="3962399" y="5870575"/>
            <a:ext cx="4893958" cy="377825"/>
          </a:xfrm>
        </p:spPr>
        <p:txBody>
          <a:bodyPr/>
          <a:lstStyle/>
          <a:p>
            <a:endParaRPr lang="en-US"/>
          </a:p>
        </p:txBody>
      </p:sp>
      <p:sp>
        <p:nvSpPr>
          <p:cNvPr id="6" name="Slide Number Placeholder 5"/>
          <p:cNvSpPr>
            <a:spLocks noGrp="1"/>
          </p:cNvSpPr>
          <p:nvPr>
            <p:ph type="sldNum" sz="quarter" idx="12"/>
          </p:nvPr>
        </p:nvSpPr>
        <p:spPr>
          <a:xfrm>
            <a:off x="10608958" y="5870575"/>
            <a:ext cx="551167" cy="377825"/>
          </a:xfrm>
        </p:spPr>
        <p:txBody>
          <a:bodyPr/>
          <a:lstStyle/>
          <a:p>
            <a:fld id="{7A6FBF39-E0FD-BB4D-8227-122C9BF765CD}" type="slidenum">
              <a:rPr lang="en-US" smtClean="0"/>
              <a:t>‹#›</a:t>
            </a:fld>
            <a:endParaRPr lang="en-US"/>
          </a:p>
        </p:txBody>
      </p:sp>
    </p:spTree>
    <p:extLst>
      <p:ext uri="{BB962C8B-B14F-4D97-AF65-F5344CB8AC3E}">
        <p14:creationId xmlns:p14="http://schemas.microsoft.com/office/powerpoint/2010/main" val="1303751420"/>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43908E1-75DC-7A40-BEA3-DE584FFFA8DF}" type="datetimeFigureOut">
              <a:rPr lang="en-US" smtClean="0"/>
              <a:t>4/23/2021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A6FBF39-E0FD-BB4D-8227-122C9BF765CD}" type="slidenum">
              <a:rPr lang="en-US" smtClean="0"/>
              <a:t>‹#›</a:t>
            </a:fld>
            <a:endParaRPr lang="en-US"/>
          </a:p>
        </p:txBody>
      </p:sp>
    </p:spTree>
    <p:extLst>
      <p:ext uri="{BB962C8B-B14F-4D97-AF65-F5344CB8AC3E}">
        <p14:creationId xmlns:p14="http://schemas.microsoft.com/office/powerpoint/2010/main" val="37137369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43908E1-75DC-7A40-BEA3-DE584FFFA8DF}" type="datetimeFigureOut">
              <a:rPr lang="en-US" smtClean="0"/>
              <a:t>4/23/2021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A6FBF39-E0FD-BB4D-8227-122C9BF765CD}" type="slidenum">
              <a:rPr lang="en-US" smtClean="0"/>
              <a:t>‹#›</a:t>
            </a:fld>
            <a:endParaRPr lang="en-US"/>
          </a:p>
        </p:txBody>
      </p:sp>
    </p:spTree>
    <p:extLst>
      <p:ext uri="{BB962C8B-B14F-4D97-AF65-F5344CB8AC3E}">
        <p14:creationId xmlns:p14="http://schemas.microsoft.com/office/powerpoint/2010/main" val="39917193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43908E1-75DC-7A40-BEA3-DE584FFFA8DF}" type="datetimeFigureOut">
              <a:rPr lang="en-US" smtClean="0"/>
              <a:t>4/23/2021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A6FBF39-E0FD-BB4D-8227-122C9BF765CD}" type="slidenum">
              <a:rPr lang="en-US" smtClean="0"/>
              <a:t>‹#›</a:t>
            </a:fld>
            <a:endParaRPr lang="en-US"/>
          </a:p>
        </p:txBody>
      </p:sp>
    </p:spTree>
    <p:extLst>
      <p:ext uri="{BB962C8B-B14F-4D97-AF65-F5344CB8AC3E}">
        <p14:creationId xmlns:p14="http://schemas.microsoft.com/office/powerpoint/2010/main" val="4762290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43908E1-75DC-7A40-BEA3-DE584FFFA8DF}" type="datetimeFigureOut">
              <a:rPr lang="en-US" smtClean="0"/>
              <a:t>4/23/2021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A6FBF39-E0FD-BB4D-8227-122C9BF765CD}" type="slidenum">
              <a:rPr lang="en-US" smtClean="0"/>
              <a:t>‹#›</a:t>
            </a:fld>
            <a:endParaRPr lang="en-US"/>
          </a:p>
        </p:txBody>
      </p:sp>
    </p:spTree>
    <p:extLst>
      <p:ext uri="{BB962C8B-B14F-4D97-AF65-F5344CB8AC3E}">
        <p14:creationId xmlns:p14="http://schemas.microsoft.com/office/powerpoint/2010/main" val="172127786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43908E1-75DC-7A40-BEA3-DE584FFFA8DF}" type="datetimeFigureOut">
              <a:rPr lang="en-US" smtClean="0"/>
              <a:t>4/23/2021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A6FBF39-E0FD-BB4D-8227-122C9BF765CD}" type="slidenum">
              <a:rPr lang="en-US" smtClean="0"/>
              <a:t>‹#›</a:t>
            </a:fld>
            <a:endParaRPr lang="en-US"/>
          </a:p>
        </p:txBody>
      </p:sp>
    </p:spTree>
    <p:extLst>
      <p:ext uri="{BB962C8B-B14F-4D97-AF65-F5344CB8AC3E}">
        <p14:creationId xmlns:p14="http://schemas.microsoft.com/office/powerpoint/2010/main" val="55978255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43908E1-75DC-7A40-BEA3-DE584FFFA8DF}" type="datetimeFigureOut">
              <a:rPr lang="en-US" smtClean="0"/>
              <a:t>4/23/2021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A6FBF39-E0FD-BB4D-8227-122C9BF765CD}" type="slidenum">
              <a:rPr lang="en-US" smtClean="0"/>
              <a:t>‹#›</a:t>
            </a:fld>
            <a:endParaRPr lang="en-US"/>
          </a:p>
        </p:txBody>
      </p:sp>
    </p:spTree>
    <p:extLst>
      <p:ext uri="{BB962C8B-B14F-4D97-AF65-F5344CB8AC3E}">
        <p14:creationId xmlns:p14="http://schemas.microsoft.com/office/powerpoint/2010/main" val="157576177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43908E1-75DC-7A40-BEA3-DE584FFFA8DF}" type="datetimeFigureOut">
              <a:rPr lang="en-US" smtClean="0"/>
              <a:t>4/23/2021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A6FBF39-E0FD-BB4D-8227-122C9BF765CD}" type="slidenum">
              <a:rPr lang="en-US" smtClean="0"/>
              <a:t>‹#›</a:t>
            </a:fld>
            <a:endParaRPr lang="en-US"/>
          </a:p>
        </p:txBody>
      </p:sp>
    </p:spTree>
    <p:extLst>
      <p:ext uri="{BB962C8B-B14F-4D97-AF65-F5344CB8AC3E}">
        <p14:creationId xmlns:p14="http://schemas.microsoft.com/office/powerpoint/2010/main" val="81392523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43908E1-75DC-7A40-BEA3-DE584FFFA8DF}" type="datetimeFigureOut">
              <a:rPr lang="en-US" smtClean="0"/>
              <a:t>4/23/2021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A6FBF39-E0FD-BB4D-8227-122C9BF765CD}" type="slidenum">
              <a:rPr lang="en-US" smtClean="0"/>
              <a:t>‹#›</a:t>
            </a:fld>
            <a:endParaRPr lang="en-US"/>
          </a:p>
        </p:txBody>
      </p:sp>
    </p:spTree>
    <p:extLst>
      <p:ext uri="{BB962C8B-B14F-4D97-AF65-F5344CB8AC3E}">
        <p14:creationId xmlns:p14="http://schemas.microsoft.com/office/powerpoint/2010/main" val="6332443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43908E1-75DC-7A40-BEA3-DE584FFFA8DF}" type="datetimeFigureOut">
              <a:rPr lang="en-US" smtClean="0"/>
              <a:t>4/23/2021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A6FBF39-E0FD-BB4D-8227-122C9BF765CD}" type="slidenum">
              <a:rPr lang="en-US" smtClean="0"/>
              <a:t>‹#›</a:t>
            </a:fld>
            <a:endParaRPr lang="en-US"/>
          </a:p>
        </p:txBody>
      </p:sp>
    </p:spTree>
    <p:extLst>
      <p:ext uri="{BB962C8B-B14F-4D97-AF65-F5344CB8AC3E}">
        <p14:creationId xmlns:p14="http://schemas.microsoft.com/office/powerpoint/2010/main" val="13241504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43908E1-75DC-7A40-BEA3-DE584FFFA8DF}" type="datetimeFigureOut">
              <a:rPr lang="en-US" smtClean="0"/>
              <a:t>4/23/2021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A6FBF39-E0FD-BB4D-8227-122C9BF765CD}" type="slidenum">
              <a:rPr lang="en-US" smtClean="0"/>
              <a:t>‹#›</a:t>
            </a:fld>
            <a:endParaRPr lang="en-US"/>
          </a:p>
        </p:txBody>
      </p:sp>
    </p:spTree>
    <p:extLst>
      <p:ext uri="{BB962C8B-B14F-4D97-AF65-F5344CB8AC3E}">
        <p14:creationId xmlns:p14="http://schemas.microsoft.com/office/powerpoint/2010/main" val="33853659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43908E1-75DC-7A40-BEA3-DE584FFFA8DF}" type="datetimeFigureOut">
              <a:rPr lang="en-US" smtClean="0"/>
              <a:t>4/23/2021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A6FBF39-E0FD-BB4D-8227-122C9BF765CD}" type="slidenum">
              <a:rPr lang="en-US" smtClean="0"/>
              <a:t>‹#›</a:t>
            </a:fld>
            <a:endParaRPr lang="en-US"/>
          </a:p>
        </p:txBody>
      </p:sp>
    </p:spTree>
    <p:extLst>
      <p:ext uri="{BB962C8B-B14F-4D97-AF65-F5344CB8AC3E}">
        <p14:creationId xmlns:p14="http://schemas.microsoft.com/office/powerpoint/2010/main" val="12848701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43908E1-75DC-7A40-BEA3-DE584FFFA8DF}" type="datetimeFigureOut">
              <a:rPr lang="en-US" smtClean="0"/>
              <a:t>4/23/2021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A6FBF39-E0FD-BB4D-8227-122C9BF765CD}" type="slidenum">
              <a:rPr lang="en-US" smtClean="0"/>
              <a:t>‹#›</a:t>
            </a:fld>
            <a:endParaRPr lang="en-US"/>
          </a:p>
        </p:txBody>
      </p:sp>
    </p:spTree>
    <p:extLst>
      <p:ext uri="{BB962C8B-B14F-4D97-AF65-F5344CB8AC3E}">
        <p14:creationId xmlns:p14="http://schemas.microsoft.com/office/powerpoint/2010/main" val="28310619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43908E1-75DC-7A40-BEA3-DE584FFFA8DF}" type="datetimeFigureOut">
              <a:rPr lang="en-US" smtClean="0"/>
              <a:t>4/23/2021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A6FBF39-E0FD-BB4D-8227-122C9BF765CD}" type="slidenum">
              <a:rPr lang="en-US" smtClean="0"/>
              <a:t>‹#›</a:t>
            </a:fld>
            <a:endParaRPr lang="en-US"/>
          </a:p>
        </p:txBody>
      </p:sp>
    </p:spTree>
    <p:extLst>
      <p:ext uri="{BB962C8B-B14F-4D97-AF65-F5344CB8AC3E}">
        <p14:creationId xmlns:p14="http://schemas.microsoft.com/office/powerpoint/2010/main" val="10303595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C43908E1-75DC-7A40-BEA3-DE584FFFA8DF}" type="datetimeFigureOut">
              <a:rPr lang="en-US" smtClean="0"/>
              <a:t>4/23/2021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A6FBF39-E0FD-BB4D-8227-122C9BF765CD}" type="slidenum">
              <a:rPr lang="en-US" smtClean="0"/>
              <a:t>‹#›</a:t>
            </a:fld>
            <a:endParaRPr lang="en-US"/>
          </a:p>
        </p:txBody>
      </p:sp>
    </p:spTree>
    <p:extLst>
      <p:ext uri="{BB962C8B-B14F-4D97-AF65-F5344CB8AC3E}">
        <p14:creationId xmlns:p14="http://schemas.microsoft.com/office/powerpoint/2010/main" val="23060748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43908E1-75DC-7A40-BEA3-DE584FFFA8DF}" type="datetimeFigureOut">
              <a:rPr lang="en-US" smtClean="0"/>
              <a:t>4/23/2021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A6FBF39-E0FD-BB4D-8227-122C9BF765CD}" type="slidenum">
              <a:rPr lang="en-US" smtClean="0"/>
              <a:t>‹#›</a:t>
            </a:fld>
            <a:endParaRPr lang="en-US"/>
          </a:p>
        </p:txBody>
      </p:sp>
    </p:spTree>
    <p:extLst>
      <p:ext uri="{BB962C8B-B14F-4D97-AF65-F5344CB8AC3E}">
        <p14:creationId xmlns:p14="http://schemas.microsoft.com/office/powerpoint/2010/main" val="19853982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43908E1-75DC-7A40-BEA3-DE584FFFA8DF}" type="datetimeFigureOut">
              <a:rPr lang="en-US" smtClean="0"/>
              <a:t>4/23/2021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A6FBF39-E0FD-BB4D-8227-122C9BF765CD}" type="slidenum">
              <a:rPr lang="en-US" smtClean="0"/>
              <a:t>‹#›</a:t>
            </a:fld>
            <a:endParaRPr lang="en-US"/>
          </a:p>
        </p:txBody>
      </p:sp>
    </p:spTree>
    <p:extLst>
      <p:ext uri="{BB962C8B-B14F-4D97-AF65-F5344CB8AC3E}">
        <p14:creationId xmlns:p14="http://schemas.microsoft.com/office/powerpoint/2010/main" val="36816769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C43908E1-75DC-7A40-BEA3-DE584FFFA8DF}" type="datetimeFigureOut">
              <a:rPr lang="en-US" smtClean="0"/>
              <a:t>4/23/2021</a:t>
            </a:fld>
            <a:endParaRPr lang="en-US"/>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7A6FBF39-E0FD-BB4D-8227-122C9BF765CD}" type="slidenum">
              <a:rPr lang="en-US" smtClean="0"/>
              <a:t>‹#›</a:t>
            </a:fld>
            <a:endParaRPr lang="en-US"/>
          </a:p>
        </p:txBody>
      </p:sp>
    </p:spTree>
    <p:extLst>
      <p:ext uri="{BB962C8B-B14F-4D97-AF65-F5344CB8AC3E}">
        <p14:creationId xmlns:p14="http://schemas.microsoft.com/office/powerpoint/2010/main" val="245088858"/>
      </p:ext>
    </p:extLst>
  </p:cSld>
  <p:clrMap bg1="dk1" tx1="lt1" bg2="dk2" tx2="lt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hyperlink" Target="http://www.networkcomputing.com/wireless/xirrus-primes-the-80211ac-pump/240008948"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diagramLayout" Target="../diagrams/layout1.xml"/><Relationship Id="rId7" Type="http://schemas.openxmlformats.org/officeDocument/2006/relationships/diagramData" Target="../diagrams/data2.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3.xml"/><Relationship Id="rId7" Type="http://schemas.openxmlformats.org/officeDocument/2006/relationships/image" Target="../media/image13.jpeg"/><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4.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8" Type="http://schemas.openxmlformats.org/officeDocument/2006/relationships/image" Target="../media/image22.jpeg"/><Relationship Id="rId3" Type="http://schemas.openxmlformats.org/officeDocument/2006/relationships/image" Target="../media/image17.jpeg"/><Relationship Id="rId7" Type="http://schemas.openxmlformats.org/officeDocument/2006/relationships/image" Target="../media/image21.jpeg"/><Relationship Id="rId2" Type="http://schemas.openxmlformats.org/officeDocument/2006/relationships/image" Target="../media/image16.jpeg"/><Relationship Id="rId1" Type="http://schemas.openxmlformats.org/officeDocument/2006/relationships/slideLayout" Target="../slideLayouts/slideLayout7.xml"/><Relationship Id="rId6" Type="http://schemas.openxmlformats.org/officeDocument/2006/relationships/image" Target="../media/image20.jpeg"/><Relationship Id="rId5" Type="http://schemas.openxmlformats.org/officeDocument/2006/relationships/image" Target="../media/image19.jpeg"/><Relationship Id="rId4" Type="http://schemas.openxmlformats.org/officeDocument/2006/relationships/image" Target="../media/image18.jpeg"/></Relationships>
</file>

<file path=ppt/slides/_rels/slide17.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5.gif"/><Relationship Id="rId2" Type="http://schemas.openxmlformats.org/officeDocument/2006/relationships/image" Target="../media/image24.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6.jpeg"/><Relationship Id="rId4" Type="http://schemas.openxmlformats.org/officeDocument/2006/relationships/hyperlink" Target="https://www.elprocus.com/types-of-wireless-communication-applications/"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4.xml"/><Relationship Id="rId7" Type="http://schemas.openxmlformats.org/officeDocument/2006/relationships/image" Target="../media/image27.jpeg"/><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2.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s://lifi.co/what-isLiFi%20is%20a%20wireless%20optical,radio%20waves%20to%20transmit%20information" TargetMode="External"/><Relationship Id="rId7" Type="http://schemas.openxmlformats.org/officeDocument/2006/relationships/hyperlink" Target="http://www.rfwireless-world.com/" TargetMode="External"/><Relationship Id="rId2" Type="http://schemas.openxmlformats.org/officeDocument/2006/relationships/hyperlink" Target="https://www.irjet.net/archives/V5/i2/IRJET-V5I260.pdf" TargetMode="External"/><Relationship Id="rId1" Type="http://schemas.openxmlformats.org/officeDocument/2006/relationships/slideLayout" Target="../slideLayouts/slideLayout1.xml"/><Relationship Id="rId6" Type="http://schemas.openxmlformats.org/officeDocument/2006/relationships/hyperlink" Target="https://en.wikipedia.org/wiki/Li-Fi" TargetMode="External"/><Relationship Id="rId5" Type="http://schemas.openxmlformats.org/officeDocument/2006/relationships/hyperlink" Target="https://www.rfwireless-world.com/Tutorials/LiFi-tutorial.html" TargetMode="External"/><Relationship Id="rId4" Type="http://schemas.openxmlformats.org/officeDocument/2006/relationships/hyperlink" Target="https://lifi.co/what-is-lifi"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hyperlink" Target="https://en.wikipedia.org/wiki/Medium_access_control" TargetMode="External"/><Relationship Id="rId3" Type="http://schemas.openxmlformats.org/officeDocument/2006/relationships/hyperlink" Target="https://en.wikipedia.org/wiki/Personal_area_network" TargetMode="External"/><Relationship Id="rId7" Type="http://schemas.openxmlformats.org/officeDocument/2006/relationships/hyperlink" Target="https://en.wikipedia.org/wiki/Logical_link_control" TargetMode="External"/><Relationship Id="rId2" Type="http://schemas.openxmlformats.org/officeDocument/2006/relationships/image" Target="../media/image12.png"/><Relationship Id="rId1" Type="http://schemas.openxmlformats.org/officeDocument/2006/relationships/slideLayout" Target="../slideLayouts/slideLayout1.xml"/><Relationship Id="rId6" Type="http://schemas.openxmlformats.org/officeDocument/2006/relationships/hyperlink" Target="https://en.wikipedia.org/wiki/IEEE_802.2" TargetMode="External"/><Relationship Id="rId11" Type="http://schemas.openxmlformats.org/officeDocument/2006/relationships/hyperlink" Target="https://en.wikipedia.org/wiki/Shortwave" TargetMode="External"/><Relationship Id="rId5" Type="http://schemas.openxmlformats.org/officeDocument/2006/relationships/hyperlink" Target="https://en.wikipedia.org/wiki/OSI_model" TargetMode="External"/><Relationship Id="rId10" Type="http://schemas.openxmlformats.org/officeDocument/2006/relationships/hyperlink" Target="https://en.wikipedia.org/wiki/Amateur_radio" TargetMode="External"/><Relationship Id="rId4" Type="http://schemas.openxmlformats.org/officeDocument/2006/relationships/hyperlink" Target="https://en.wikipedia.org/wiki/Frequency_allocation" TargetMode="External"/><Relationship Id="rId9" Type="http://schemas.openxmlformats.org/officeDocument/2006/relationships/hyperlink" Target="https://en.wikipedia.org/wiki/Beacon_frame" TargetMode="External"/></Relationships>
</file>

<file path=ppt/slides/_rels/slide9.xml.rels><?xml version="1.0" encoding="UTF-8" standalone="yes"?>
<Relationships xmlns="http://schemas.openxmlformats.org/package/2006/relationships"><Relationship Id="rId8" Type="http://schemas.openxmlformats.org/officeDocument/2006/relationships/hyperlink" Target="https://en.wikipedia.org/wiki/802.11n" TargetMode="External"/><Relationship Id="rId13" Type="http://schemas.openxmlformats.org/officeDocument/2006/relationships/hyperlink" Target="https://en.wikipedia.org/wiki/Bluetooth" TargetMode="External"/><Relationship Id="rId18" Type="http://schemas.openxmlformats.org/officeDocument/2006/relationships/hyperlink" Target="https://en.wikipedia.org/wiki/IEEE_802.11ax" TargetMode="External"/><Relationship Id="rId3" Type="http://schemas.openxmlformats.org/officeDocument/2006/relationships/hyperlink" Target="https://en.wikipedia.org/wiki/Wireless_networking" TargetMode="External"/><Relationship Id="rId21" Type="http://schemas.openxmlformats.org/officeDocument/2006/relationships/hyperlink" Target="https://en.wikipedia.org/wiki/IEEE_802.11g-2003" TargetMode="External"/><Relationship Id="rId7" Type="http://schemas.openxmlformats.org/officeDocument/2006/relationships/hyperlink" Target="https://en.wikipedia.org/wiki/802.11g" TargetMode="External"/><Relationship Id="rId12" Type="http://schemas.openxmlformats.org/officeDocument/2006/relationships/hyperlink" Target="https://en.wikipedia.org/wiki/Microwave_oven" TargetMode="External"/><Relationship Id="rId17" Type="http://schemas.openxmlformats.org/officeDocument/2006/relationships/hyperlink" Target="https://en.wikipedia.org/wiki/Wi-Fi#cite_note-oreilly-802.11ac-54" TargetMode="External"/><Relationship Id="rId2" Type="http://schemas.openxmlformats.org/officeDocument/2006/relationships/hyperlink" Target="https://en.wikipedia.org/wiki/IEEE_802.11" TargetMode="External"/><Relationship Id="rId16" Type="http://schemas.openxmlformats.org/officeDocument/2006/relationships/hyperlink" Target="https://en.wikipedia.org/wiki/Wi-Fi#cite_note-53" TargetMode="External"/><Relationship Id="rId20" Type="http://schemas.openxmlformats.org/officeDocument/2006/relationships/hyperlink" Target="https://en.wikipedia.org/wiki/IEEE_802.11n" TargetMode="External"/><Relationship Id="rId1" Type="http://schemas.openxmlformats.org/officeDocument/2006/relationships/slideLayout" Target="../slideLayouts/slideLayout2.xml"/><Relationship Id="rId6" Type="http://schemas.openxmlformats.org/officeDocument/2006/relationships/hyperlink" Target="https://en.wikipedia.org/wiki/802.11a" TargetMode="External"/><Relationship Id="rId11" Type="http://schemas.openxmlformats.org/officeDocument/2006/relationships/hyperlink" Target="https://en.wikipedia.org/wiki/Direct-sequence_spread_spectrum" TargetMode="External"/><Relationship Id="rId24" Type="http://schemas.openxmlformats.org/officeDocument/2006/relationships/hyperlink" Target="https://en.wikipedia.org/wiki/IEEE_802.11-1997" TargetMode="External"/><Relationship Id="rId5" Type="http://schemas.openxmlformats.org/officeDocument/2006/relationships/hyperlink" Target="https://en.wikipedia.org/wiki/13-centimeter_band" TargetMode="External"/><Relationship Id="rId15" Type="http://schemas.openxmlformats.org/officeDocument/2006/relationships/hyperlink" Target="https://en.wikipedia.org/wiki/OFDM" TargetMode="External"/><Relationship Id="rId23" Type="http://schemas.openxmlformats.org/officeDocument/2006/relationships/hyperlink" Target="https://en.wikipedia.org/wiki/IEEE_802.11b-1999" TargetMode="External"/><Relationship Id="rId10" Type="http://schemas.openxmlformats.org/officeDocument/2006/relationships/hyperlink" Target="https://en.wikipedia.org/wiki/802.11ax" TargetMode="External"/><Relationship Id="rId19" Type="http://schemas.openxmlformats.org/officeDocument/2006/relationships/hyperlink" Target="https://en.wikipedia.org/wiki/IEEE_802.11ac" TargetMode="External"/><Relationship Id="rId4" Type="http://schemas.openxmlformats.org/officeDocument/2006/relationships/hyperlink" Target="https://en.wikipedia.org/wiki/Mbit/s" TargetMode="External"/><Relationship Id="rId9" Type="http://schemas.openxmlformats.org/officeDocument/2006/relationships/hyperlink" Target="https://en.wikipedia.org/wiki/802.11ac" TargetMode="External"/><Relationship Id="rId14" Type="http://schemas.openxmlformats.org/officeDocument/2006/relationships/hyperlink" Target="https://en.wikipedia.org/wiki/DSSS" TargetMode="External"/><Relationship Id="rId22" Type="http://schemas.openxmlformats.org/officeDocument/2006/relationships/hyperlink" Target="https://en.wikipedia.org/wiki/IEEE_802.11a-1999"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See the source image">
            <a:extLst>
              <a:ext uri="{FF2B5EF4-FFF2-40B4-BE49-F238E27FC236}">
                <a16:creationId xmlns:a16="http://schemas.microsoft.com/office/drawing/2014/main" id="{47BFD64D-C8F5-4679-9B5A-3006E8672C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D24C1404-927A-104E-A106-2E89618D53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0704" y="243052"/>
            <a:ext cx="966164" cy="1092460"/>
          </a:xfrm>
          <a:prstGeom prst="rect">
            <a:avLst/>
          </a:prstGeom>
        </p:spPr>
      </p:pic>
      <p:sp>
        <p:nvSpPr>
          <p:cNvPr id="2" name="Rectangle: Diagonal Corners Snipped 1">
            <a:extLst>
              <a:ext uri="{FF2B5EF4-FFF2-40B4-BE49-F238E27FC236}">
                <a16:creationId xmlns:a16="http://schemas.microsoft.com/office/drawing/2014/main" id="{5E29F273-985F-4DE3-8D7D-46B8AFE7B6FB}"/>
              </a:ext>
            </a:extLst>
          </p:cNvPr>
          <p:cNvSpPr/>
          <p:nvPr/>
        </p:nvSpPr>
        <p:spPr>
          <a:xfrm>
            <a:off x="8221362" y="0"/>
            <a:ext cx="3970638" cy="4510180"/>
          </a:xfrm>
          <a:prstGeom prst="snip2DiagRect">
            <a:avLst/>
          </a:prstGeom>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nSpc>
                <a:spcPct val="100000"/>
              </a:lnSpc>
              <a:spcBef>
                <a:spcPts val="0"/>
              </a:spcBef>
            </a:pPr>
            <a:r>
              <a:rPr lang="en-IN" b="1" dirty="0">
                <a:solidFill>
                  <a:srgbClr val="FF0000"/>
                </a:solidFill>
              </a:rPr>
              <a:t>Student Name, Batch, Roll No                                                                     </a:t>
            </a:r>
            <a:r>
              <a:rPr lang="en-US" b="1" dirty="0">
                <a:solidFill>
                  <a:srgbClr val="0070C0"/>
                </a:solidFill>
              </a:rPr>
              <a:t>               </a:t>
            </a:r>
          </a:p>
          <a:p>
            <a:pPr>
              <a:lnSpc>
                <a:spcPct val="100000"/>
              </a:lnSpc>
              <a:spcBef>
                <a:spcPts val="0"/>
              </a:spcBef>
            </a:pPr>
            <a:endParaRPr lang="en-US" b="1" dirty="0">
              <a:solidFill>
                <a:srgbClr val="0070C0"/>
              </a:solidFill>
            </a:endParaRPr>
          </a:p>
          <a:p>
            <a:pPr>
              <a:lnSpc>
                <a:spcPct val="100000"/>
              </a:lnSpc>
              <a:spcBef>
                <a:spcPts val="0"/>
              </a:spcBef>
            </a:pPr>
            <a:r>
              <a:rPr lang="en-US" b="1" dirty="0">
                <a:solidFill>
                  <a:srgbClr val="0070C0"/>
                </a:solidFill>
              </a:rPr>
              <a:t>Deep Jadhav (G3 batch) -7050 </a:t>
            </a:r>
            <a:br>
              <a:rPr lang="en-US" b="1" dirty="0">
                <a:solidFill>
                  <a:srgbClr val="0070C0"/>
                </a:solidFill>
              </a:rPr>
            </a:br>
            <a:r>
              <a:rPr lang="en-US" b="1" dirty="0">
                <a:solidFill>
                  <a:srgbClr val="0070C0"/>
                </a:solidFill>
              </a:rPr>
              <a:t>                                                                                                    </a:t>
            </a:r>
          </a:p>
          <a:p>
            <a:pPr>
              <a:lnSpc>
                <a:spcPct val="100000"/>
              </a:lnSpc>
              <a:spcBef>
                <a:spcPts val="0"/>
              </a:spcBef>
            </a:pPr>
            <a:r>
              <a:rPr lang="en-US" b="1" dirty="0">
                <a:solidFill>
                  <a:srgbClr val="0070C0"/>
                </a:solidFill>
              </a:rPr>
              <a:t>Rudraprasad </a:t>
            </a:r>
            <a:r>
              <a:rPr lang="en-US" b="1" dirty="0" err="1">
                <a:solidFill>
                  <a:srgbClr val="0070C0"/>
                </a:solidFill>
              </a:rPr>
              <a:t>vishwamitre</a:t>
            </a:r>
            <a:r>
              <a:rPr lang="en-US" b="1" dirty="0">
                <a:solidFill>
                  <a:srgbClr val="0070C0"/>
                </a:solidFill>
              </a:rPr>
              <a:t>(G3 batch)-7049</a:t>
            </a:r>
            <a:br>
              <a:rPr lang="en-US" b="1" dirty="0">
                <a:solidFill>
                  <a:srgbClr val="0070C0"/>
                </a:solidFill>
              </a:rPr>
            </a:br>
            <a:r>
              <a:rPr lang="en-US" b="1" dirty="0">
                <a:solidFill>
                  <a:srgbClr val="0070C0"/>
                </a:solidFill>
              </a:rPr>
              <a:t>                                                                                                   </a:t>
            </a:r>
          </a:p>
          <a:p>
            <a:pPr>
              <a:lnSpc>
                <a:spcPct val="100000"/>
              </a:lnSpc>
              <a:spcBef>
                <a:spcPts val="0"/>
              </a:spcBef>
            </a:pPr>
            <a:r>
              <a:rPr lang="en-US" b="1" dirty="0">
                <a:solidFill>
                  <a:srgbClr val="0070C0"/>
                </a:solidFill>
              </a:rPr>
              <a:t>Dhaval Bora(G3 batch)-7062</a:t>
            </a:r>
            <a:br>
              <a:rPr lang="en-US" b="1" dirty="0">
                <a:solidFill>
                  <a:srgbClr val="0070C0"/>
                </a:solidFill>
              </a:rPr>
            </a:br>
            <a:r>
              <a:rPr lang="en-US" b="1" dirty="0">
                <a:solidFill>
                  <a:srgbClr val="0070C0"/>
                </a:solidFill>
              </a:rPr>
              <a:t>                                                                                                       </a:t>
            </a:r>
          </a:p>
          <a:p>
            <a:pPr>
              <a:lnSpc>
                <a:spcPct val="100000"/>
              </a:lnSpc>
              <a:spcBef>
                <a:spcPts val="0"/>
              </a:spcBef>
            </a:pPr>
            <a:r>
              <a:rPr lang="en-US" b="1" dirty="0">
                <a:solidFill>
                  <a:srgbClr val="0070C0"/>
                </a:solidFill>
              </a:rPr>
              <a:t>Akshay Misal (G3 batch)-7064</a:t>
            </a:r>
          </a:p>
        </p:txBody>
      </p:sp>
    </p:spTree>
    <p:extLst>
      <p:ext uri="{BB962C8B-B14F-4D97-AF65-F5344CB8AC3E}">
        <p14:creationId xmlns:p14="http://schemas.microsoft.com/office/powerpoint/2010/main" val="279410893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598A83-A9D6-4288-B3CE-36909F6E5EFE}"/>
              </a:ext>
            </a:extLst>
          </p:cNvPr>
          <p:cNvSpPr>
            <a:spLocks noGrp="1"/>
          </p:cNvSpPr>
          <p:nvPr>
            <p:ph type="title"/>
          </p:nvPr>
        </p:nvSpPr>
        <p:spPr>
          <a:xfrm>
            <a:off x="0" y="1"/>
            <a:ext cx="12192000" cy="768755"/>
          </a:xfrm>
        </p:spPr>
        <p:txBody>
          <a:bodyPr>
            <a:normAutofit/>
          </a:bodyPr>
          <a:lstStyle/>
          <a:p>
            <a:r>
              <a:rPr lang="en-US" sz="3200" b="1" dirty="0">
                <a:solidFill>
                  <a:srgbClr val="FF0000"/>
                </a:solidFill>
                <a:effectLst>
                  <a:outerShdw blurRad="38100" dist="38100" dir="2700000" algn="tl">
                    <a:srgbClr val="000000">
                      <a:alpha val="43137"/>
                    </a:srgbClr>
                  </a:outerShdw>
                </a:effectLst>
              </a:rPr>
              <a:t>	                  </a:t>
            </a:r>
            <a:r>
              <a:rPr lang="en-US" sz="3200" b="1" u="sng" dirty="0">
                <a:solidFill>
                  <a:srgbClr val="FF0000"/>
                </a:solidFill>
                <a:effectLst>
                  <a:outerShdw blurRad="38100" dist="38100" dir="2700000" algn="tl">
                    <a:srgbClr val="000000">
                      <a:alpha val="43137"/>
                    </a:srgbClr>
                  </a:outerShdw>
                </a:effectLst>
              </a:rPr>
              <a:t>Standard used for LIFI(</a:t>
            </a:r>
            <a:r>
              <a:rPr lang="en-IN" sz="3200" b="1" u="sng" dirty="0">
                <a:solidFill>
                  <a:srgbClr val="FF0000"/>
                </a:solidFill>
                <a:effectLst>
                  <a:outerShdw blurRad="38100" dist="38100" dir="2700000" algn="tl">
                    <a:srgbClr val="000000">
                      <a:alpha val="43137"/>
                    </a:srgbClr>
                  </a:outerShdw>
                </a:effectLst>
              </a:rPr>
              <a:t>IEEE 802.15.7)</a:t>
            </a:r>
          </a:p>
        </p:txBody>
      </p:sp>
      <p:sp>
        <p:nvSpPr>
          <p:cNvPr id="5" name="Rectangle 4">
            <a:extLst>
              <a:ext uri="{FF2B5EF4-FFF2-40B4-BE49-F238E27FC236}">
                <a16:creationId xmlns:a16="http://schemas.microsoft.com/office/drawing/2014/main" id="{82CDE5D3-B523-47B0-8306-D712FC0B45F6}"/>
              </a:ext>
            </a:extLst>
          </p:cNvPr>
          <p:cNvSpPr/>
          <p:nvPr/>
        </p:nvSpPr>
        <p:spPr>
          <a:xfrm>
            <a:off x="-1" y="576251"/>
            <a:ext cx="12191999" cy="6370975"/>
          </a:xfrm>
          <a:prstGeom prst="rect">
            <a:avLst/>
          </a:prstGeom>
        </p:spPr>
        <p:txBody>
          <a:bodyPr wrap="square">
            <a:spAutoFit/>
          </a:bodyPr>
          <a:lstStyle/>
          <a:p>
            <a:pPr marL="285750" indent="-285750" fontAlgn="base">
              <a:buFont typeface="Wingdings" panose="05000000000000000000" pitchFamily="2" charset="2"/>
              <a:buChar char="§"/>
            </a:pPr>
            <a:r>
              <a:rPr lang="en-US" sz="1600" dirty="0">
                <a:latin typeface="Arial" panose="020B0604020202020204" pitchFamily="34" charset="0"/>
              </a:rPr>
              <a:t>The figure depicts protocol stack used in a typical VPAN device. As shown protocol stack consists of PHY, MAC and upper layers.</a:t>
            </a:r>
            <a:br>
              <a:rPr lang="en-US" sz="1600" dirty="0">
                <a:latin typeface="Arial" panose="020B0604020202020204" pitchFamily="34" charset="0"/>
              </a:rPr>
            </a:br>
            <a:r>
              <a:rPr lang="en-US" sz="1600" dirty="0">
                <a:latin typeface="Arial" panose="020B0604020202020204" pitchFamily="34" charset="0"/>
              </a:rPr>
              <a:t>Physical layer houses light transceiver. PHY switch housed in PHY layer interfaces with optical SAP which connects it to the optical medium. The optical medium composed of one or multiple optical sources or optical detectors (e.g. laser diodes or photodiodes).</a:t>
            </a:r>
          </a:p>
          <a:p>
            <a:pPr marL="285750" indent="-285750" fontAlgn="base">
              <a:buFont typeface="Wingdings" panose="05000000000000000000" pitchFamily="2" charset="2"/>
              <a:buChar char="§"/>
            </a:pPr>
            <a:r>
              <a:rPr lang="en-US" sz="1600" dirty="0">
                <a:latin typeface="Arial" panose="020B0604020202020204" pitchFamily="34" charset="0"/>
              </a:rPr>
              <a:t>MAC layer provides channel access for all types of data and control message transmissions.</a:t>
            </a:r>
            <a:br>
              <a:rPr lang="en-US" sz="1600" dirty="0">
                <a:latin typeface="Arial" panose="020B0604020202020204" pitchFamily="34" charset="0"/>
              </a:rPr>
            </a:br>
            <a:r>
              <a:rPr lang="en-US" sz="1600" dirty="0">
                <a:latin typeface="Arial" panose="020B0604020202020204" pitchFamily="34" charset="0"/>
              </a:rPr>
              <a:t>Upper layer consists of network layer and application layer.</a:t>
            </a:r>
          </a:p>
          <a:p>
            <a:pPr marL="285750" indent="-285750" fontAlgn="base">
              <a:buFont typeface="Wingdings" panose="05000000000000000000" pitchFamily="2" charset="2"/>
              <a:buChar char="§"/>
            </a:pPr>
            <a:r>
              <a:rPr lang="en-US" sz="1600" dirty="0">
                <a:latin typeface="Arial" panose="020B0604020202020204" pitchFamily="34" charset="0"/>
              </a:rPr>
              <a:t>Network layer takes care of providing network configuration, network manipulation, message routing etc. </a:t>
            </a:r>
          </a:p>
          <a:p>
            <a:pPr marL="285750" indent="-285750" fontAlgn="base">
              <a:buFont typeface="Wingdings" panose="05000000000000000000" pitchFamily="2" charset="2"/>
              <a:buChar char="§"/>
            </a:pPr>
            <a:r>
              <a:rPr lang="en-US" sz="1600" dirty="0">
                <a:latin typeface="Arial" panose="020B0604020202020204" pitchFamily="34" charset="0"/>
              </a:rPr>
              <a:t>Application layer takes care of providing intended functionality as needed by the VPAN or LiFi device.</a:t>
            </a:r>
          </a:p>
          <a:p>
            <a:pPr marL="285750" indent="-285750" fontAlgn="base">
              <a:buFont typeface="Wingdings" panose="05000000000000000000" pitchFamily="2" charset="2"/>
              <a:buChar char="§"/>
            </a:pPr>
            <a:r>
              <a:rPr lang="en-US" sz="1600" dirty="0">
                <a:latin typeface="Arial" panose="020B0604020202020204" pitchFamily="34" charset="0"/>
              </a:rPr>
              <a:t>DME (Device Management Entity) is also supported by LiFi or VPAN network architecture. It makes interfacing between dimmer and PHY/MAC a reality.</a:t>
            </a:r>
          </a:p>
          <a:p>
            <a:pPr marL="285750" indent="-285750" fontAlgn="base">
              <a:buFont typeface="Wingdings" panose="05000000000000000000" pitchFamily="2" charset="2"/>
              <a:buChar char="§"/>
            </a:pPr>
            <a:r>
              <a:rPr lang="en-US" sz="1600" b="1" dirty="0">
                <a:latin typeface="Arial" panose="020B0604020202020204" pitchFamily="34" charset="0"/>
              </a:rPr>
              <a:t>LiFi PHY:</a:t>
            </a:r>
            <a:r>
              <a:rPr lang="en-US" sz="1600" dirty="0">
                <a:latin typeface="Arial" panose="020B0604020202020204" pitchFamily="34" charset="0"/>
              </a:rPr>
              <a:t>There are three types of physical layer configurations supported in VLC or LiFi System Viz.</a:t>
            </a:r>
          </a:p>
          <a:p>
            <a:pPr fontAlgn="base"/>
            <a:r>
              <a:rPr lang="en-US" sz="1600" dirty="0">
                <a:latin typeface="Arial" panose="020B0604020202020204" pitchFamily="34" charset="0"/>
              </a:rPr>
              <a:t>The PHY I was established for outdoor application and works from 11.67 </a:t>
            </a:r>
            <a:r>
              <a:rPr lang="en-US" sz="1600" dirty="0" err="1">
                <a:latin typeface="Arial" panose="020B0604020202020204" pitchFamily="34" charset="0"/>
              </a:rPr>
              <a:t>kbit</a:t>
            </a:r>
            <a:r>
              <a:rPr lang="en-US" sz="1600" dirty="0">
                <a:latin typeface="Arial" panose="020B0604020202020204" pitchFamily="34" charset="0"/>
              </a:rPr>
              <a:t>/</a:t>
            </a:r>
            <a:r>
              <a:rPr lang="en-US" sz="1600" dirty="0" err="1">
                <a:latin typeface="Arial" panose="020B0604020202020204" pitchFamily="34" charset="0"/>
              </a:rPr>
              <a:t>sto</a:t>
            </a:r>
            <a:r>
              <a:rPr lang="en-US" sz="1600" dirty="0">
                <a:latin typeface="Arial" panose="020B0604020202020204" pitchFamily="34" charset="0"/>
              </a:rPr>
              <a:t> 267.6 </a:t>
            </a:r>
            <a:r>
              <a:rPr lang="en-US" sz="1600" dirty="0" err="1">
                <a:latin typeface="Arial" panose="020B0604020202020204" pitchFamily="34" charset="0"/>
              </a:rPr>
              <a:t>kbit</a:t>
            </a:r>
            <a:r>
              <a:rPr lang="en-US" sz="1600" dirty="0">
                <a:latin typeface="Arial" panose="020B0604020202020204" pitchFamily="34" charset="0"/>
              </a:rPr>
              <a:t>/s.</a:t>
            </a:r>
          </a:p>
          <a:p>
            <a:pPr fontAlgn="base"/>
            <a:r>
              <a:rPr lang="en-US" sz="1600" dirty="0">
                <a:latin typeface="Arial" panose="020B0604020202020204" pitchFamily="34" charset="0"/>
              </a:rPr>
              <a:t>The PHY II layer allows to reach data rates from 1.25 Mbit/s to 96 Mbit/s.</a:t>
            </a:r>
          </a:p>
          <a:p>
            <a:pPr fontAlgn="base"/>
            <a:r>
              <a:rPr lang="en-US" sz="1600" dirty="0">
                <a:latin typeface="Arial" panose="020B0604020202020204" pitchFamily="34" charset="0"/>
              </a:rPr>
              <a:t>The PHY III is used for many emissions sources with a particular modulation method called color shift keying (CSK). PHY III can deliver rates from 12Mbit/s to 96 Mbit/s. The modulations formats recognized for PHY I and PHY II are the coding on-</a:t>
            </a:r>
            <a:r>
              <a:rPr lang="en-US" sz="1600" dirty="0" err="1">
                <a:latin typeface="Arial" panose="020B0604020202020204" pitchFamily="34" charset="0"/>
              </a:rPr>
              <a:t>offkeying</a:t>
            </a:r>
            <a:r>
              <a:rPr lang="en-US" sz="1600" dirty="0">
                <a:latin typeface="Arial" panose="020B0604020202020204" pitchFamily="34" charset="0"/>
              </a:rPr>
              <a:t> (OOK) and variable pulse position modulation (VPPM). The Manchester coding used for the PHY I and PHY II layers include the clock inside the transmitted data by representing a logic 0 with an OOK symbol "01" and a logic 1with an OOK symbol "10", all with a DC component. This is an important point because the DC component allows to avoid the light extinction in case of </a:t>
            </a:r>
            <a:r>
              <a:rPr lang="en-US" sz="1600" dirty="0" err="1">
                <a:latin typeface="Arial" panose="020B0604020202020204" pitchFamily="34" charset="0"/>
              </a:rPr>
              <a:t>anextended</a:t>
            </a:r>
            <a:r>
              <a:rPr lang="en-US" sz="1600" dirty="0">
                <a:latin typeface="Arial" panose="020B0604020202020204" pitchFamily="34" charset="0"/>
              </a:rPr>
              <a:t> line of logic 0.The Li-Fi Consortium has also been established to work on standardizing VLC communications, but the rapid evolution of the technology minimizes the impact of any standardization effort.</a:t>
            </a:r>
          </a:p>
          <a:p>
            <a:pPr lvl="1" fontAlgn="base"/>
            <a:r>
              <a:rPr lang="en-US" sz="1600" dirty="0">
                <a:latin typeface="Arial" panose="020B0604020202020204" pitchFamily="34" charset="0"/>
              </a:rPr>
              <a:t>Different rates can be achieved in different configurations. They can be used           indoor or outdoor.</a:t>
            </a:r>
          </a:p>
          <a:p>
            <a:pPr marL="285750" indent="-285750" fontAlgn="base">
              <a:buFont typeface="Wingdings" panose="05000000000000000000" pitchFamily="2" charset="2"/>
              <a:buChar char="§"/>
            </a:pPr>
            <a:r>
              <a:rPr lang="en-US" sz="1600" b="1" dirty="0">
                <a:latin typeface="Arial" panose="020B0604020202020204" pitchFamily="34" charset="0"/>
              </a:rPr>
              <a:t>LiFi MAC:</a:t>
            </a:r>
            <a:r>
              <a:rPr lang="en-US" sz="1600" dirty="0">
                <a:latin typeface="Arial" panose="020B0604020202020204" pitchFamily="34" charset="0"/>
              </a:rPr>
              <a:t>MAC layer takes care of resource management i.e. allocation of channels, IDs as well as entire network management.</a:t>
            </a:r>
          </a:p>
          <a:p>
            <a:pPr marL="285750" indent="-285750" fontAlgn="base">
              <a:buFont typeface="Wingdings" panose="05000000000000000000" pitchFamily="2" charset="2"/>
              <a:buChar char="§"/>
            </a:pPr>
            <a:r>
              <a:rPr lang="en-IN" sz="1600" b="1" dirty="0"/>
              <a:t>LiFi Modulation Types-OOK, VPPM, CSK: </a:t>
            </a:r>
            <a:r>
              <a:rPr lang="en-IN" sz="1600" dirty="0"/>
              <a:t>There are different modulation schemes used in different physical layer modes. OOK stands for On Off Keying, VPPM stands for Variable Pulse Position Modulation and CSK stands for Colour Shift Keying.</a:t>
            </a:r>
          </a:p>
          <a:p>
            <a:pPr fontAlgn="base"/>
            <a:endParaRPr lang="en-US" sz="2400" b="0" i="0" dirty="0">
              <a:solidFill>
                <a:srgbClr val="555555"/>
              </a:solidFill>
              <a:effectLst/>
              <a:latin typeface="Arial" panose="020B0604020202020204" pitchFamily="34" charset="0"/>
            </a:endParaRPr>
          </a:p>
        </p:txBody>
      </p:sp>
    </p:spTree>
    <p:extLst>
      <p:ext uri="{BB962C8B-B14F-4D97-AF65-F5344CB8AC3E}">
        <p14:creationId xmlns:p14="http://schemas.microsoft.com/office/powerpoint/2010/main" val="20409902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633E467-C6FA-46A6-98BD-CDBE5D051C83}"/>
              </a:ext>
            </a:extLst>
          </p:cNvPr>
          <p:cNvSpPr>
            <a:spLocks noGrp="1"/>
          </p:cNvSpPr>
          <p:nvPr>
            <p:ph idx="1"/>
          </p:nvPr>
        </p:nvSpPr>
        <p:spPr>
          <a:xfrm>
            <a:off x="0" y="0"/>
            <a:ext cx="12192000" cy="6858000"/>
          </a:xfrm>
        </p:spPr>
        <p:txBody>
          <a:bodyPr>
            <a:normAutofit fontScale="70000" lnSpcReduction="20000"/>
          </a:bodyPr>
          <a:lstStyle/>
          <a:p>
            <a:pPr marL="0" indent="0">
              <a:buNone/>
            </a:pPr>
            <a:r>
              <a:rPr lang="en-US" b="1" dirty="0">
                <a:effectLst>
                  <a:outerShdw blurRad="38100" dist="38100" dir="2700000" algn="tl">
                    <a:srgbClr val="000000">
                      <a:alpha val="43137"/>
                    </a:srgbClr>
                  </a:outerShdw>
                </a:effectLst>
              </a:rPr>
              <a:t>        </a:t>
            </a:r>
            <a:r>
              <a:rPr lang="en-US" sz="4000" b="1" u="sng" dirty="0">
                <a:solidFill>
                  <a:srgbClr val="FF0000"/>
                </a:solidFill>
                <a:effectLst>
                  <a:outerShdw blurRad="38100" dist="38100" dir="2700000" algn="tl">
                    <a:srgbClr val="000000">
                      <a:alpha val="43137"/>
                    </a:srgbClr>
                  </a:outerShdw>
                </a:effectLst>
              </a:rPr>
              <a:t>RF and Wavebands</a:t>
            </a:r>
          </a:p>
          <a:p>
            <a:r>
              <a:rPr lang="en-US" sz="1900" dirty="0"/>
              <a:t>Wireless networking is an RF (radio frequency) technology. Air is the vehicle through which the data is carried, just as Ethernet uses copper cables. WLAN frequency ranges are in the 2.4GHz and 5GHZ bands.</a:t>
            </a:r>
          </a:p>
          <a:p>
            <a:r>
              <a:rPr lang="en-US" sz="1900" dirty="0"/>
              <a:t>The most common legacy wireless standards, 802.11b and 802.11g, use the 2.4GHz range. IEEE 802.11a uses 5GHz exclusively. The newer 802.11n operates mostly in 5GHz but can also use the 2.4GHz band. The forthcoming </a:t>
            </a:r>
            <a:r>
              <a:rPr lang="en-US" sz="1900" dirty="0">
                <a:hlinkClick r:id="rId2"/>
              </a:rPr>
              <a:t>802.11ac standard</a:t>
            </a:r>
            <a:r>
              <a:rPr lang="en-US" sz="1900" dirty="0"/>
              <a:t> operates in 5GHz. Hence </a:t>
            </a:r>
            <a:r>
              <a:rPr lang="en-IN" sz="1900" dirty="0"/>
              <a:t>Frequency of operation2.4GHz, 4.9GHz and 5GHz mostly </a:t>
            </a:r>
            <a:endParaRPr lang="en-US" sz="1900" dirty="0"/>
          </a:p>
          <a:p>
            <a:r>
              <a:rPr lang="en-IN" sz="1900" dirty="0"/>
              <a:t>WIFI supports different speeds and coverage ranges as per implemented standard in the devices (STAs, APs).</a:t>
            </a:r>
          </a:p>
          <a:p>
            <a:r>
              <a:rPr lang="en-IN" sz="1900" dirty="0"/>
              <a:t> 802.11a supports up to 54 Mbps, </a:t>
            </a:r>
          </a:p>
          <a:p>
            <a:r>
              <a:rPr lang="en-IN" sz="1900" dirty="0"/>
              <a:t>802.11b up to 11 Mbps, </a:t>
            </a:r>
          </a:p>
          <a:p>
            <a:r>
              <a:rPr lang="en-IN" sz="1900" dirty="0"/>
              <a:t>802.11n supports 72 Mbps/150 Mbps as per BW (20MHz/40MHz), </a:t>
            </a:r>
          </a:p>
          <a:p>
            <a:r>
              <a:rPr lang="en-IN" sz="1900" dirty="0"/>
              <a:t>802.11ac wave-1 supports up to 1.3 Gbps (80MHz, 3 streams, 256QAM), </a:t>
            </a:r>
          </a:p>
          <a:p>
            <a:r>
              <a:rPr lang="en-IN" sz="1900" dirty="0"/>
              <a:t>802.11ac wave-2 supports up to 3.5 Gbps (160MHz, 4 streams, 256QAM) etc. The distance coverage of 70 meters (indoor) to 250 meters (outdoor) can be achieved.</a:t>
            </a:r>
          </a:p>
          <a:p>
            <a:r>
              <a:rPr lang="en-US" sz="1900" dirty="0"/>
              <a:t>About 1-2 Gbps can be </a:t>
            </a:r>
            <a:r>
              <a:rPr lang="en-US" sz="2200" dirty="0"/>
              <a:t>achieved</a:t>
            </a:r>
            <a:r>
              <a:rPr lang="en-US" sz="1900" dirty="0"/>
              <a:t> using WI Gig/Giga-IR</a:t>
            </a:r>
            <a:endParaRPr lang="en-IN" sz="1900" dirty="0"/>
          </a:p>
          <a:p>
            <a:r>
              <a:rPr lang="en-US" sz="1900" dirty="0"/>
              <a:t>In WIFI, RF signal passes through the walls and hence there is a need to employ techniques to achieve secure data transfer.</a:t>
            </a:r>
          </a:p>
          <a:p>
            <a:r>
              <a:rPr lang="en-IN" sz="1900" dirty="0"/>
              <a:t>Coverage distance</a:t>
            </a:r>
            <a:r>
              <a:rPr lang="en-US" sz="1900" dirty="0"/>
              <a:t>About 32 meters (WLAN 802.11b/11g), vary based on transmit power and antenna type</a:t>
            </a:r>
          </a:p>
          <a:p>
            <a:pPr marL="0" indent="0">
              <a:buNone/>
            </a:pPr>
            <a:r>
              <a:rPr lang="en-US" sz="1900" b="1" dirty="0">
                <a:solidFill>
                  <a:srgbClr val="FF0000"/>
                </a:solidFill>
                <a:effectLst>
                  <a:outerShdw blurRad="38100" dist="38100" dir="2700000" algn="tl">
                    <a:srgbClr val="000000">
                      <a:alpha val="43137"/>
                    </a:srgbClr>
                  </a:outerShdw>
                </a:effectLst>
              </a:rPr>
              <a:t>     </a:t>
            </a:r>
            <a:r>
              <a:rPr lang="en-US" sz="4000" b="1" u="sng" dirty="0">
                <a:solidFill>
                  <a:srgbClr val="FF0000"/>
                </a:solidFill>
                <a:effectLst>
                  <a:outerShdw blurRad="38100" dist="38100" dir="2700000" algn="tl">
                    <a:srgbClr val="000000">
                      <a:alpha val="43137"/>
                    </a:srgbClr>
                  </a:outerShdw>
                </a:effectLst>
              </a:rPr>
              <a:t>LiFi Wavelength Bands of operation</a:t>
            </a:r>
            <a:endParaRPr lang="en-US" sz="1700" b="1" u="sng" dirty="0">
              <a:solidFill>
                <a:srgbClr val="FF0000"/>
              </a:solidFill>
              <a:effectLst>
                <a:outerShdw blurRad="38100" dist="38100" dir="2700000" algn="tl">
                  <a:srgbClr val="000000">
                    <a:alpha val="43137"/>
                  </a:srgbClr>
                </a:outerShdw>
              </a:effectLst>
            </a:endParaRPr>
          </a:p>
          <a:p>
            <a:pPr marL="0" indent="0">
              <a:buNone/>
            </a:pPr>
            <a:endParaRPr lang="en-US" sz="2400" b="1" u="sng" dirty="0">
              <a:solidFill>
                <a:srgbClr val="FF0000"/>
              </a:solidFill>
              <a:effectLst>
                <a:outerShdw blurRad="38100" dist="38100" dir="2700000" algn="tl">
                  <a:srgbClr val="000000">
                    <a:alpha val="43137"/>
                  </a:srgbClr>
                </a:outerShdw>
              </a:effectLst>
            </a:endParaRPr>
          </a:p>
          <a:p>
            <a:pPr marL="285750" lvl="0" indent="-285750" eaLnBrk="0" fontAlgn="base" hangingPunct="0">
              <a:lnSpc>
                <a:spcPct val="100000"/>
              </a:lnSpc>
              <a:spcBef>
                <a:spcPct val="0"/>
              </a:spcBef>
              <a:spcAft>
                <a:spcPct val="0"/>
              </a:spcAft>
            </a:pPr>
            <a:r>
              <a:rPr lang="en-US" altLang="en-US" sz="1900" dirty="0">
                <a:latin typeface="Arial" panose="020B0604020202020204" pitchFamily="34" charset="0"/>
                <a:cs typeface="Arial" panose="020B0604020202020204" pitchFamily="34" charset="0"/>
              </a:rPr>
              <a:t>LiFi standard compliant device operates from 380 nm to 780 nm wavelength region. This devices operate on one or multiple visible light frequency bands.</a:t>
            </a:r>
          </a:p>
          <a:p>
            <a:pPr marL="285750" lvl="0" indent="-285750"/>
            <a:r>
              <a:rPr lang="en-US" altLang="en-US" sz="1900" dirty="0">
                <a:latin typeface="Arial" panose="020B0604020202020204" pitchFamily="34" charset="0"/>
                <a:cs typeface="Arial" panose="020B0604020202020204" pitchFamily="34" charset="0"/>
              </a:rPr>
              <a:t>The LiFi bands with spectral with and possible code combinations used are mentioned in the table below.</a:t>
            </a:r>
            <a:r>
              <a:rPr lang="en-US" sz="1900" dirty="0"/>
              <a:t> It uses light with wavelength ranging from 380 nm to 780 nm for data communication between LEDs and photo detectors</a:t>
            </a:r>
          </a:p>
          <a:p>
            <a:pPr marL="285750" lvl="0" indent="-285750"/>
            <a:r>
              <a:rPr lang="en-IN" sz="1900" dirty="0"/>
              <a:t>Present IrDA compliant devices </a:t>
            </a:r>
            <a:r>
              <a:rPr lang="en-US" sz="1900" dirty="0"/>
              <a:t>In LiFi, light does not pass through the walls and hence will provide a much secure data transfer data transfer rate is about 1 </a:t>
            </a:r>
            <a:r>
              <a:rPr lang="en-US" sz="1900" dirty="0" err="1"/>
              <a:t>gbps</a:t>
            </a:r>
            <a:endParaRPr lang="en-US" sz="1900" dirty="0"/>
          </a:p>
          <a:p>
            <a:pPr marL="285750" lvl="0" indent="-285750"/>
            <a:r>
              <a:rPr lang="en-IN" sz="1900" dirty="0"/>
              <a:t>Frequency of operation</a:t>
            </a:r>
            <a:r>
              <a:rPr lang="en-US" sz="1900" dirty="0"/>
              <a:t>10 thousand times frequency spectrum of the radio</a:t>
            </a:r>
          </a:p>
          <a:p>
            <a:pPr marL="285750" lvl="0" indent="-285750"/>
            <a:r>
              <a:rPr lang="en-IN" sz="1900" dirty="0"/>
              <a:t>Data density</a:t>
            </a:r>
            <a:r>
              <a:rPr lang="en-US" sz="1900" dirty="0"/>
              <a:t>Works in high dense environment</a:t>
            </a:r>
            <a:r>
              <a:rPr lang="en-IN" sz="1900" dirty="0"/>
              <a:t>Coverage distance About 10 meters</a:t>
            </a:r>
            <a:endParaRPr lang="en-US" altLang="en-US" sz="1900" dirty="0"/>
          </a:p>
          <a:p>
            <a:endParaRPr lang="en-US" sz="2400" b="1" u="sng" dirty="0">
              <a:solidFill>
                <a:srgbClr val="FF0000"/>
              </a:solidFill>
              <a:effectLst>
                <a:outerShdw blurRad="38100" dist="38100" dir="2700000" algn="tl">
                  <a:srgbClr val="000000">
                    <a:alpha val="43137"/>
                  </a:srgbClr>
                </a:outerShdw>
              </a:effectLst>
            </a:endParaRPr>
          </a:p>
          <a:p>
            <a:endParaRPr lang="en-US" sz="1400" dirty="0"/>
          </a:p>
          <a:p>
            <a:pPr marL="0" indent="0">
              <a:buNone/>
            </a:pPr>
            <a:endParaRPr lang="en-IN" sz="1100" dirty="0"/>
          </a:p>
        </p:txBody>
      </p:sp>
    </p:spTree>
    <p:extLst>
      <p:ext uri="{BB962C8B-B14F-4D97-AF65-F5344CB8AC3E}">
        <p14:creationId xmlns:p14="http://schemas.microsoft.com/office/powerpoint/2010/main" val="42677429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allout: Right Arrow 7">
            <a:extLst>
              <a:ext uri="{FF2B5EF4-FFF2-40B4-BE49-F238E27FC236}">
                <a16:creationId xmlns:a16="http://schemas.microsoft.com/office/drawing/2014/main" id="{BDF72C47-DD8D-41A3-9A5F-155081A6830D}"/>
              </a:ext>
            </a:extLst>
          </p:cNvPr>
          <p:cNvSpPr/>
          <p:nvPr/>
        </p:nvSpPr>
        <p:spPr>
          <a:xfrm>
            <a:off x="184826" y="1656134"/>
            <a:ext cx="4571999" cy="3545732"/>
          </a:xfrm>
          <a:prstGeom prst="rightArrowCallout">
            <a:avLst/>
          </a:prstGeom>
          <a:ln/>
        </p:spPr>
        <p:style>
          <a:lnRef idx="0">
            <a:schemeClr val="accent2"/>
          </a:lnRef>
          <a:fillRef idx="3">
            <a:schemeClr val="accent2"/>
          </a:fillRef>
          <a:effectRef idx="3">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scene3d>
              <a:camera prst="orthographicFront"/>
              <a:lightRig rig="soft" dir="t">
                <a:rot lat="0" lon="0" rev="15600000"/>
              </a:lightRig>
            </a:scene3d>
            <a:sp3d extrusionH="57150" prstMaterial="softEdge">
              <a:bevelT w="25400" h="38100"/>
            </a:sp3d>
          </a:bodyPr>
          <a:lstStyle/>
          <a:p>
            <a:pPr algn="ctr"/>
            <a:endParaRPr lang="en-IN" b="1">
              <a:ln/>
              <a:solidFill>
                <a:schemeClr val="accent4"/>
              </a:solidFill>
            </a:endParaRPr>
          </a:p>
        </p:txBody>
      </p:sp>
      <p:sp>
        <p:nvSpPr>
          <p:cNvPr id="2" name="Title 1">
            <a:extLst>
              <a:ext uri="{FF2B5EF4-FFF2-40B4-BE49-F238E27FC236}">
                <a16:creationId xmlns:a16="http://schemas.microsoft.com/office/drawing/2014/main" id="{53A0505A-0D3E-034D-B60A-C114FB3A23AC}"/>
              </a:ext>
            </a:extLst>
          </p:cNvPr>
          <p:cNvSpPr>
            <a:spLocks noGrp="1"/>
          </p:cNvSpPr>
          <p:nvPr>
            <p:ph type="title"/>
          </p:nvPr>
        </p:nvSpPr>
        <p:spPr>
          <a:xfrm>
            <a:off x="326302" y="1309532"/>
            <a:ext cx="3610429" cy="4051232"/>
          </a:xfrm>
          <a:noFill/>
          <a:ln>
            <a:noFill/>
          </a:ln>
        </p:spPr>
        <p:style>
          <a:lnRef idx="1">
            <a:schemeClr val="accent4"/>
          </a:lnRef>
          <a:fillRef idx="3">
            <a:schemeClr val="accent4"/>
          </a:fillRef>
          <a:effectRef idx="2">
            <a:schemeClr val="accent4"/>
          </a:effectRef>
          <a:fontRef idx="minor">
            <a:schemeClr val="lt1"/>
          </a:fontRef>
        </p:style>
        <p:txBody>
          <a:bodyPr>
            <a:normAutofit/>
          </a:bodyPr>
          <a:lstStyle/>
          <a:p>
            <a:r>
              <a:rPr lang="en-US" b="1" u="sng" dirty="0">
                <a:ln w="9525">
                  <a:solidFill>
                    <a:schemeClr val="bg1"/>
                  </a:solidFill>
                  <a:prstDash val="solid"/>
                </a:ln>
                <a:solidFill>
                  <a:schemeClr val="bg1"/>
                </a:solidFill>
                <a:effectLst>
                  <a:outerShdw blurRad="12700" dist="38100" dir="2700000" algn="tl" rotWithShape="0">
                    <a:schemeClr val="accent5">
                      <a:lumMod val="60000"/>
                      <a:lumOff val="40000"/>
                    </a:schemeClr>
                  </a:outerShdw>
                </a:effectLst>
              </a:rPr>
              <a:t>Issues Regarding Radio-spectrum</a:t>
            </a:r>
          </a:p>
        </p:txBody>
      </p:sp>
      <p:graphicFrame>
        <p:nvGraphicFramePr>
          <p:cNvPr id="5" name="Diagram 4">
            <a:extLst>
              <a:ext uri="{FF2B5EF4-FFF2-40B4-BE49-F238E27FC236}">
                <a16:creationId xmlns:a16="http://schemas.microsoft.com/office/drawing/2014/main" id="{CF39B781-839C-4CAA-9092-C7E7C87F6FC0}"/>
              </a:ext>
            </a:extLst>
          </p:cNvPr>
          <p:cNvGraphicFramePr/>
          <p:nvPr/>
        </p:nvGraphicFramePr>
        <p:xfrm>
          <a:off x="4951377" y="490293"/>
          <a:ext cx="7138057" cy="264947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6" name="Diagram 5">
            <a:extLst>
              <a:ext uri="{FF2B5EF4-FFF2-40B4-BE49-F238E27FC236}">
                <a16:creationId xmlns:a16="http://schemas.microsoft.com/office/drawing/2014/main" id="{5A3D6866-7B9A-4D7C-BF95-CABC88E8A351}"/>
              </a:ext>
            </a:extLst>
          </p:cNvPr>
          <p:cNvGraphicFramePr/>
          <p:nvPr>
            <p:extLst>
              <p:ext uri="{D42A27DB-BD31-4B8C-83A1-F6EECF244321}">
                <p14:modId xmlns:p14="http://schemas.microsoft.com/office/powerpoint/2010/main" val="2546024032"/>
              </p:ext>
            </p:extLst>
          </p:nvPr>
        </p:nvGraphicFramePr>
        <p:xfrm>
          <a:off x="4951377" y="3190672"/>
          <a:ext cx="7138057" cy="2957209"/>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21769352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Diagonal Corners Snipped 6">
            <a:extLst>
              <a:ext uri="{FF2B5EF4-FFF2-40B4-BE49-F238E27FC236}">
                <a16:creationId xmlns:a16="http://schemas.microsoft.com/office/drawing/2014/main" id="{5053CB16-F6EB-4C73-906D-A1650615153B}"/>
              </a:ext>
            </a:extLst>
          </p:cNvPr>
          <p:cNvSpPr/>
          <p:nvPr/>
        </p:nvSpPr>
        <p:spPr>
          <a:xfrm>
            <a:off x="2660822" y="461539"/>
            <a:ext cx="6161903" cy="757881"/>
          </a:xfrm>
          <a:prstGeom prst="snip2Diag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IN" dirty="0"/>
          </a:p>
        </p:txBody>
      </p:sp>
      <p:sp>
        <p:nvSpPr>
          <p:cNvPr id="5" name="Scroll: Horizontal 4">
            <a:extLst>
              <a:ext uri="{FF2B5EF4-FFF2-40B4-BE49-F238E27FC236}">
                <a16:creationId xmlns:a16="http://schemas.microsoft.com/office/drawing/2014/main" id="{1CB4153D-7676-46B8-999F-51D04DE4A604}"/>
              </a:ext>
            </a:extLst>
          </p:cNvPr>
          <p:cNvSpPr/>
          <p:nvPr/>
        </p:nvSpPr>
        <p:spPr>
          <a:xfrm>
            <a:off x="425038" y="6159252"/>
            <a:ext cx="11089532" cy="603115"/>
          </a:xfrm>
          <a:prstGeom prst="horizontalScroll">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sp>
        <p:nvSpPr>
          <p:cNvPr id="3" name="Content Placeholder 2">
            <a:extLst>
              <a:ext uri="{FF2B5EF4-FFF2-40B4-BE49-F238E27FC236}">
                <a16:creationId xmlns:a16="http://schemas.microsoft.com/office/drawing/2014/main" id="{E553748D-C149-B544-8DA5-D7FFE67B8848}"/>
              </a:ext>
            </a:extLst>
          </p:cNvPr>
          <p:cNvSpPr>
            <a:spLocks noGrp="1"/>
          </p:cNvSpPr>
          <p:nvPr>
            <p:ph idx="1"/>
          </p:nvPr>
        </p:nvSpPr>
        <p:spPr>
          <a:xfrm>
            <a:off x="0" y="6071590"/>
            <a:ext cx="12192000" cy="610184"/>
          </a:xfrm>
        </p:spPr>
        <p:txBody>
          <a:bodyPr>
            <a:noAutofit/>
          </a:bodyPr>
          <a:lstStyle/>
          <a:p>
            <a:pPr marL="0" indent="0" algn="ctr">
              <a:buNone/>
            </a:pPr>
            <a:r>
              <a:rPr lang="en-US" dirty="0"/>
              <a:t>        All of this translates to quicker, easier and more secure communication</a:t>
            </a:r>
            <a:r>
              <a:rPr lang="en-US" sz="2000" b="0" i="0" dirty="0">
                <a:solidFill>
                  <a:srgbClr val="5F727F"/>
                </a:solidFill>
                <a:effectLst/>
                <a:latin typeface="Roboto" panose="02000000000000000000" pitchFamily="2" charset="0"/>
              </a:rPr>
              <a:t>.</a:t>
            </a:r>
            <a:endParaRPr lang="en-US" sz="2000" dirty="0"/>
          </a:p>
        </p:txBody>
      </p:sp>
      <p:graphicFrame>
        <p:nvGraphicFramePr>
          <p:cNvPr id="4" name="Diagram 3">
            <a:extLst>
              <a:ext uri="{FF2B5EF4-FFF2-40B4-BE49-F238E27FC236}">
                <a16:creationId xmlns:a16="http://schemas.microsoft.com/office/drawing/2014/main" id="{5BD8505D-865B-405B-B700-0DD4EBD7FD0B}"/>
              </a:ext>
            </a:extLst>
          </p:cNvPr>
          <p:cNvGraphicFramePr/>
          <p:nvPr>
            <p:extLst>
              <p:ext uri="{D42A27DB-BD31-4B8C-83A1-F6EECF244321}">
                <p14:modId xmlns:p14="http://schemas.microsoft.com/office/powerpoint/2010/main" val="4191177132"/>
              </p:ext>
            </p:extLst>
          </p:nvPr>
        </p:nvGraphicFramePr>
        <p:xfrm>
          <a:off x="4216285" y="1563610"/>
          <a:ext cx="7927781" cy="42753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146" name="Picture 2" descr="See the source image">
            <a:extLst>
              <a:ext uri="{FF2B5EF4-FFF2-40B4-BE49-F238E27FC236}">
                <a16:creationId xmlns:a16="http://schemas.microsoft.com/office/drawing/2014/main" id="{6D9C1E1D-56E8-4858-81C2-3138DC2682A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934" y="1563610"/>
            <a:ext cx="4011827" cy="427534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F2C1EFE9-E8A4-4255-8FCA-64B073922BF4}"/>
              </a:ext>
            </a:extLst>
          </p:cNvPr>
          <p:cNvSpPr/>
          <p:nvPr/>
        </p:nvSpPr>
        <p:spPr>
          <a:xfrm>
            <a:off x="2990334" y="461539"/>
            <a:ext cx="6417275" cy="646331"/>
          </a:xfrm>
          <a:prstGeom prst="rect">
            <a:avLst/>
          </a:prstGeom>
        </p:spPr>
        <p:txBody>
          <a:bodyPr wrap="square">
            <a:spAutoFit/>
          </a:bodyPr>
          <a:lstStyle/>
          <a:p>
            <a:pPr lvl="0"/>
            <a:r>
              <a:rPr lang="en-US" sz="3600" b="1" u="sng" kern="0" dirty="0">
                <a:ln w="6600">
                  <a:prstDash val="solid"/>
                </a:ln>
                <a:solidFill>
                  <a:srgbClr val="FF0000"/>
                </a:solidFill>
                <a:effectLst>
                  <a:outerShdw dist="38100" dir="2700000" algn="tl" rotWithShape="0">
                    <a:srgbClr val="C830CC"/>
                  </a:outerShdw>
                </a:effectLst>
              </a:rPr>
              <a:t>VLC over RF Communication</a:t>
            </a:r>
            <a:endParaRPr lang="en-IN" sz="3600" b="1" u="sng" kern="0" dirty="0">
              <a:ln w="6600">
                <a:prstDash val="solid"/>
              </a:ln>
              <a:solidFill>
                <a:srgbClr val="FF0000"/>
              </a:solidFill>
              <a:effectLst>
                <a:outerShdw dist="38100" dir="2700000" algn="tl" rotWithShape="0">
                  <a:srgbClr val="C830CC"/>
                </a:outerShdw>
              </a:effectLst>
            </a:endParaRPr>
          </a:p>
        </p:txBody>
      </p:sp>
    </p:spTree>
    <p:extLst>
      <p:ext uri="{BB962C8B-B14F-4D97-AF65-F5344CB8AC3E}">
        <p14:creationId xmlns:p14="http://schemas.microsoft.com/office/powerpoint/2010/main" val="34968569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9ABD98D-9E23-0C4F-9ACA-1309FC261D24}"/>
              </a:ext>
            </a:extLst>
          </p:cNvPr>
          <p:cNvSpPr txBox="1"/>
          <p:nvPr/>
        </p:nvSpPr>
        <p:spPr>
          <a:xfrm rot="10800000" flipV="1">
            <a:off x="411892" y="186246"/>
            <a:ext cx="11467734" cy="646331"/>
          </a:xfrm>
          <a:prstGeom prst="rect">
            <a:avLst/>
          </a:prstGeom>
          <a:noFill/>
        </p:spPr>
        <p:txBody>
          <a:bodyPr wrap="square" rtlCol="0">
            <a:spAutoFit/>
          </a:bodyPr>
          <a:lstStyle/>
          <a:p>
            <a:pPr algn="l"/>
            <a:r>
              <a:rPr lang="en-US" sz="3200" b="1" u="sng" dirty="0">
                <a:solidFill>
                  <a:srgbClr val="FF0000"/>
                </a:solidFill>
              </a:rPr>
              <a:t>Application Of LiFi Technology for </a:t>
            </a:r>
            <a:r>
              <a:rPr lang="en-US" sz="3600" b="1" u="sng" dirty="0">
                <a:solidFill>
                  <a:srgbClr val="FF0000"/>
                </a:solidFill>
              </a:rPr>
              <a:t>Industrial</a:t>
            </a:r>
            <a:r>
              <a:rPr lang="en-US" sz="3200" b="1" u="sng" dirty="0">
                <a:solidFill>
                  <a:srgbClr val="FF0000"/>
                </a:solidFill>
              </a:rPr>
              <a:t> Automation System</a:t>
            </a:r>
          </a:p>
        </p:txBody>
      </p:sp>
      <p:sp>
        <p:nvSpPr>
          <p:cNvPr id="2" name="object 4">
            <a:extLst>
              <a:ext uri="{FF2B5EF4-FFF2-40B4-BE49-F238E27FC236}">
                <a16:creationId xmlns:a16="http://schemas.microsoft.com/office/drawing/2014/main" id="{ECC2325E-2C19-DA45-A905-A3971F07788F}"/>
              </a:ext>
            </a:extLst>
          </p:cNvPr>
          <p:cNvSpPr/>
          <p:nvPr/>
        </p:nvSpPr>
        <p:spPr>
          <a:xfrm>
            <a:off x="747328" y="1181100"/>
            <a:ext cx="4186740" cy="4711384"/>
          </a:xfrm>
          <a:prstGeom prst="rect">
            <a:avLst/>
          </a:prstGeom>
          <a:blipFill>
            <a:blip r:embed="rId2" cstate="print"/>
            <a:stretch>
              <a:fillRect/>
            </a:stretch>
          </a:blipFill>
          <a:scene3d>
            <a:camera prst="orthographicFront"/>
            <a:lightRig rig="threePt" dir="t"/>
          </a:scene3d>
          <a:sp3d>
            <a:bevelT w="114300" prst="artDeco"/>
          </a:sp3d>
        </p:spPr>
        <p:txBody>
          <a:bodyPr wrap="square" lIns="0" tIns="0" rIns="0" bIns="0" rtlCol="0"/>
          <a:lstStyle/>
          <a:p>
            <a:endParaRPr/>
          </a:p>
        </p:txBody>
      </p:sp>
      <p:sp>
        <p:nvSpPr>
          <p:cNvPr id="6" name="TextBox 5">
            <a:extLst>
              <a:ext uri="{FF2B5EF4-FFF2-40B4-BE49-F238E27FC236}">
                <a16:creationId xmlns:a16="http://schemas.microsoft.com/office/drawing/2014/main" id="{7C49F546-A7D5-0648-9E33-69DEBA08013C}"/>
              </a:ext>
            </a:extLst>
          </p:cNvPr>
          <p:cNvSpPr txBox="1"/>
          <p:nvPr/>
        </p:nvSpPr>
        <p:spPr>
          <a:xfrm>
            <a:off x="5480721" y="1299423"/>
            <a:ext cx="5688732" cy="4339650"/>
          </a:xfrm>
          <a:prstGeom prst="rect">
            <a:avLst/>
          </a:prstGeom>
          <a:noFill/>
        </p:spPr>
        <p:txBody>
          <a:bodyPr wrap="square" rtlCol="0">
            <a:spAutoFit/>
          </a:bodyPr>
          <a:lstStyle/>
          <a:p>
            <a:pPr algn="l"/>
            <a:r>
              <a:rPr lang="en-US"/>
              <a:t> </a:t>
            </a:r>
            <a:r>
              <a:rPr lang="en-US" sz="2400"/>
              <a:t>We can design the monitoring and control system for the Industrial parameter using the LiFi communication technology</a:t>
            </a:r>
          </a:p>
          <a:p>
            <a:pPr algn="l"/>
            <a:endParaRPr lang="en-US" sz="2400"/>
          </a:p>
          <a:p>
            <a:pPr algn="l"/>
            <a:r>
              <a:rPr lang="en-US"/>
              <a:t>Monitoring is most important in industry.</a:t>
            </a:r>
          </a:p>
          <a:p>
            <a:pPr algn="l"/>
            <a:r>
              <a:rPr lang="en-US"/>
              <a:t>Monitoring is done by sensor with most accuracy and reliability.</a:t>
            </a:r>
          </a:p>
          <a:p>
            <a:pPr algn="l"/>
            <a:r>
              <a:rPr lang="en-US"/>
              <a:t>Control process will also be handled by this LIFI communication. Arduino decodes the commands are given through LIFI with the help of LED and control the industrial devices through relays.</a:t>
            </a:r>
          </a:p>
          <a:p>
            <a:pPr algn="l"/>
            <a:r>
              <a:rPr lang="en-US"/>
              <a:t>The interfacing between LIFI transmitter and LIFI receiver is </a:t>
            </a:r>
          </a:p>
          <a:p>
            <a:pPr algn="l"/>
            <a:r>
              <a:rPr lang="en-US"/>
              <a:t>done by Arduino. This concept was taken to </a:t>
            </a:r>
          </a:p>
          <a:p>
            <a:pPr algn="l"/>
            <a:r>
              <a:rPr lang="en-US"/>
              <a:t>reduce human efforts in industry.</a:t>
            </a:r>
          </a:p>
        </p:txBody>
      </p:sp>
    </p:spTree>
    <p:extLst>
      <p:ext uri="{BB962C8B-B14F-4D97-AF65-F5344CB8AC3E}">
        <p14:creationId xmlns:p14="http://schemas.microsoft.com/office/powerpoint/2010/main" val="40107749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2747322-915E-284E-9595-94F42DF9A7AE}"/>
              </a:ext>
            </a:extLst>
          </p:cNvPr>
          <p:cNvPicPr>
            <a:picLocks noChangeAspect="1"/>
          </p:cNvPicPr>
          <p:nvPr/>
        </p:nvPicPr>
        <p:blipFill>
          <a:blip r:embed="rId2"/>
          <a:stretch>
            <a:fillRect/>
          </a:stretch>
        </p:blipFill>
        <p:spPr>
          <a:xfrm>
            <a:off x="6727913" y="1298164"/>
            <a:ext cx="4830389" cy="5418667"/>
          </a:xfrm>
          <a:prstGeom prst="rect">
            <a:avLst/>
          </a:prstGeom>
          <a:ln>
            <a:noFill/>
          </a:ln>
          <a:effectLst>
            <a:outerShdw blurRad="190500" algn="tl" rotWithShape="0">
              <a:srgbClr val="000000">
                <a:alpha val="70000"/>
              </a:srgbClr>
            </a:outerShdw>
          </a:effectLst>
        </p:spPr>
      </p:pic>
      <p:sp>
        <p:nvSpPr>
          <p:cNvPr id="2" name="TextBox 1">
            <a:extLst>
              <a:ext uri="{FF2B5EF4-FFF2-40B4-BE49-F238E27FC236}">
                <a16:creationId xmlns:a16="http://schemas.microsoft.com/office/drawing/2014/main" id="{73646E26-D12A-D54B-97A6-143D25258646}"/>
              </a:ext>
            </a:extLst>
          </p:cNvPr>
          <p:cNvSpPr txBox="1"/>
          <p:nvPr/>
        </p:nvSpPr>
        <p:spPr>
          <a:xfrm>
            <a:off x="904935" y="856357"/>
            <a:ext cx="5599043" cy="6001643"/>
          </a:xfrm>
          <a:prstGeom prst="rect">
            <a:avLst/>
          </a:prstGeom>
          <a:noFill/>
        </p:spPr>
        <p:txBody>
          <a:bodyPr wrap="square" rtlCol="0">
            <a:spAutoFit/>
          </a:bodyPr>
          <a:lstStyle/>
          <a:p>
            <a:pPr algn="l"/>
            <a:r>
              <a:rPr lang="en-US" sz="2400" dirty="0"/>
              <a:t>Input such as sensor, current sensor, temperature sensor ,gas sensor are given to ARDUINO development board. LIFI is used to send a message through LED bulb. LIFI provides uninterrupted output. This application is developed for monitor and control the machine health in industry. In existing project WIFI concept is used which is high cost and data transfer speed is 150Mbps .WIFI is difficult to transmit </a:t>
            </a:r>
          </a:p>
          <a:p>
            <a:pPr algn="l"/>
            <a:r>
              <a:rPr lang="en-US" sz="2400" dirty="0"/>
              <a:t>message to long range. The applicability of LIFI concept is implement in industrial sector itself both monitor and control the machine health. LIFI is cheaper than WIFI because free band does not need license and it uses light.</a:t>
            </a:r>
          </a:p>
        </p:txBody>
      </p:sp>
      <p:sp>
        <p:nvSpPr>
          <p:cNvPr id="4" name="TextBox 3">
            <a:extLst>
              <a:ext uri="{FF2B5EF4-FFF2-40B4-BE49-F238E27FC236}">
                <a16:creationId xmlns:a16="http://schemas.microsoft.com/office/drawing/2014/main" id="{51E4ED6F-DEE3-4A31-ADB1-4A7F8986D8C3}"/>
              </a:ext>
            </a:extLst>
          </p:cNvPr>
          <p:cNvSpPr txBox="1"/>
          <p:nvPr/>
        </p:nvSpPr>
        <p:spPr>
          <a:xfrm>
            <a:off x="4813703" y="94516"/>
            <a:ext cx="4329404" cy="707886"/>
          </a:xfrm>
          <a:prstGeom prst="rect">
            <a:avLst/>
          </a:prstGeom>
          <a:noFill/>
        </p:spPr>
        <p:txBody>
          <a:bodyPr wrap="square" rtlCol="0">
            <a:spAutoFit/>
          </a:bodyPr>
          <a:lstStyle/>
          <a:p>
            <a:pPr algn="l"/>
            <a:r>
              <a:rPr lang="en-US" sz="4000" b="1" u="sng" dirty="0">
                <a:solidFill>
                  <a:srgbClr val="FF0000"/>
                </a:solidFill>
              </a:rPr>
              <a:t>Working</a:t>
            </a:r>
          </a:p>
        </p:txBody>
      </p:sp>
    </p:spTree>
    <p:extLst>
      <p:ext uri="{BB962C8B-B14F-4D97-AF65-F5344CB8AC3E}">
        <p14:creationId xmlns:p14="http://schemas.microsoft.com/office/powerpoint/2010/main" val="35927147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52AAED0-A104-5742-BC8C-3F434BB2420A}"/>
              </a:ext>
            </a:extLst>
          </p:cNvPr>
          <p:cNvSpPr txBox="1"/>
          <p:nvPr/>
        </p:nvSpPr>
        <p:spPr>
          <a:xfrm>
            <a:off x="1159564" y="471597"/>
            <a:ext cx="3839581" cy="3139321"/>
          </a:xfrm>
          <a:prstGeom prst="rect">
            <a:avLst/>
          </a:prstGeom>
          <a:noFill/>
        </p:spPr>
        <p:txBody>
          <a:bodyPr wrap="square" rtlCol="0">
            <a:spAutoFit/>
          </a:bodyPr>
          <a:lstStyle/>
          <a:p>
            <a:pPr algn="l"/>
            <a:r>
              <a:rPr lang="en-US" b="1" i="1" dirty="0"/>
              <a:t>The hardware consists of various components such as </a:t>
            </a:r>
          </a:p>
          <a:p>
            <a:pPr marL="285750" indent="-285750" algn="l">
              <a:buFont typeface="Arial" panose="020B0604020202020204" pitchFamily="34" charset="0"/>
              <a:buChar char="•"/>
            </a:pPr>
            <a:r>
              <a:rPr lang="en-US" b="1" i="1" dirty="0"/>
              <a:t>ARDUINO UNO </a:t>
            </a:r>
            <a:r>
              <a:rPr lang="en-US" b="1" i="1" dirty="0" err="1"/>
              <a:t>atmega</a:t>
            </a:r>
            <a:r>
              <a:rPr lang="en-US" b="1" i="1" dirty="0"/>
              <a:t> 328 </a:t>
            </a:r>
          </a:p>
          <a:p>
            <a:pPr marL="285750" indent="-285750" algn="l">
              <a:buFont typeface="Arial" panose="020B0604020202020204" pitchFamily="34" charset="0"/>
              <a:buChar char="•"/>
            </a:pPr>
            <a:r>
              <a:rPr lang="en-US" b="1" i="1" dirty="0"/>
              <a:t>Relay,16*2 LCD</a:t>
            </a:r>
          </a:p>
          <a:p>
            <a:pPr marL="285750" indent="-285750" algn="l">
              <a:buFont typeface="Arial" panose="020B0604020202020204" pitchFamily="34" charset="0"/>
              <a:buChar char="•"/>
            </a:pPr>
            <a:r>
              <a:rPr lang="en-US" b="1" i="1" dirty="0"/>
              <a:t> voltage sensor</a:t>
            </a:r>
          </a:p>
          <a:p>
            <a:pPr marL="285750" indent="-285750" algn="l">
              <a:buFont typeface="Arial" panose="020B0604020202020204" pitchFamily="34" charset="0"/>
              <a:buChar char="•"/>
            </a:pPr>
            <a:r>
              <a:rPr lang="en-US" b="1" i="1" dirty="0"/>
              <a:t>Current </a:t>
            </a:r>
            <a:r>
              <a:rPr lang="en-US" b="1" i="1" dirty="0" err="1"/>
              <a:t>temperaturerature</a:t>
            </a:r>
            <a:r>
              <a:rPr lang="en-US" b="1" i="1" dirty="0"/>
              <a:t> sensor</a:t>
            </a:r>
          </a:p>
          <a:p>
            <a:pPr marL="285750" indent="-285750" algn="l">
              <a:buFont typeface="Arial" panose="020B0604020202020204" pitchFamily="34" charset="0"/>
              <a:buChar char="•"/>
            </a:pPr>
            <a:r>
              <a:rPr lang="en-US" b="1" i="1" dirty="0"/>
              <a:t>Gas sensor</a:t>
            </a:r>
          </a:p>
          <a:p>
            <a:pPr marL="285750" indent="-285750" algn="l">
              <a:buFont typeface="Arial" panose="020B0604020202020204" pitchFamily="34" charset="0"/>
              <a:buChar char="•"/>
            </a:pPr>
            <a:r>
              <a:rPr lang="en-US" b="1" i="1" dirty="0"/>
              <a:t> LIFI transmitter, photo detector(LIFI receiver),external device (power distributor)DC supply of 5v</a:t>
            </a:r>
          </a:p>
        </p:txBody>
      </p:sp>
      <p:sp>
        <p:nvSpPr>
          <p:cNvPr id="4" name="TextBox 3">
            <a:extLst>
              <a:ext uri="{FF2B5EF4-FFF2-40B4-BE49-F238E27FC236}">
                <a16:creationId xmlns:a16="http://schemas.microsoft.com/office/drawing/2014/main" id="{6037107C-A612-5447-90DC-528CDC6AF459}"/>
              </a:ext>
            </a:extLst>
          </p:cNvPr>
          <p:cNvSpPr txBox="1"/>
          <p:nvPr/>
        </p:nvSpPr>
        <p:spPr>
          <a:xfrm flipH="1" flipV="1">
            <a:off x="9137491" y="5001027"/>
            <a:ext cx="269186" cy="45719"/>
          </a:xfrm>
          <a:prstGeom prst="rect">
            <a:avLst/>
          </a:prstGeom>
          <a:noFill/>
        </p:spPr>
        <p:txBody>
          <a:bodyPr wrap="square">
            <a:spAutoFit/>
          </a:bodyPr>
          <a:lstStyle/>
          <a:p>
            <a:endParaRPr lang="en-US"/>
          </a:p>
        </p:txBody>
      </p:sp>
      <p:pic>
        <p:nvPicPr>
          <p:cNvPr id="5" name="Picture 5">
            <a:extLst>
              <a:ext uri="{FF2B5EF4-FFF2-40B4-BE49-F238E27FC236}">
                <a16:creationId xmlns:a16="http://schemas.microsoft.com/office/drawing/2014/main" id="{B0DEA164-E3F4-0C49-A79C-EFFC43DE183E}"/>
              </a:ext>
            </a:extLst>
          </p:cNvPr>
          <p:cNvPicPr>
            <a:picLocks noChangeAspect="1"/>
          </p:cNvPicPr>
          <p:nvPr/>
        </p:nvPicPr>
        <p:blipFill>
          <a:blip r:embed="rId2"/>
          <a:stretch>
            <a:fillRect/>
          </a:stretch>
        </p:blipFill>
        <p:spPr>
          <a:xfrm>
            <a:off x="7761781" y="4480657"/>
            <a:ext cx="3660260" cy="1792858"/>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pic>
        <p:nvPicPr>
          <p:cNvPr id="7" name="Picture 7">
            <a:extLst>
              <a:ext uri="{FF2B5EF4-FFF2-40B4-BE49-F238E27FC236}">
                <a16:creationId xmlns:a16="http://schemas.microsoft.com/office/drawing/2014/main" id="{6ABE7DC8-5D06-024F-8C2E-37F0B984F024}"/>
              </a:ext>
            </a:extLst>
          </p:cNvPr>
          <p:cNvPicPr>
            <a:picLocks noChangeAspect="1"/>
          </p:cNvPicPr>
          <p:nvPr/>
        </p:nvPicPr>
        <p:blipFill>
          <a:blip r:embed="rId3"/>
          <a:stretch>
            <a:fillRect/>
          </a:stretch>
        </p:blipFill>
        <p:spPr>
          <a:xfrm>
            <a:off x="1404398" y="3832426"/>
            <a:ext cx="3105319" cy="2702253"/>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pic>
        <p:nvPicPr>
          <p:cNvPr id="8" name="Picture 8">
            <a:extLst>
              <a:ext uri="{FF2B5EF4-FFF2-40B4-BE49-F238E27FC236}">
                <a16:creationId xmlns:a16="http://schemas.microsoft.com/office/drawing/2014/main" id="{9167EA13-1384-6F4F-9D16-40E1F7BC15DE}"/>
              </a:ext>
            </a:extLst>
          </p:cNvPr>
          <p:cNvPicPr>
            <a:picLocks noChangeAspect="1"/>
          </p:cNvPicPr>
          <p:nvPr/>
        </p:nvPicPr>
        <p:blipFill>
          <a:blip r:embed="rId4"/>
          <a:stretch>
            <a:fillRect/>
          </a:stretch>
        </p:blipFill>
        <p:spPr>
          <a:xfrm>
            <a:off x="7761781" y="2750383"/>
            <a:ext cx="4029182" cy="1545123"/>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pic>
        <p:nvPicPr>
          <p:cNvPr id="9" name="Picture 9">
            <a:extLst>
              <a:ext uri="{FF2B5EF4-FFF2-40B4-BE49-F238E27FC236}">
                <a16:creationId xmlns:a16="http://schemas.microsoft.com/office/drawing/2014/main" id="{5987E8F9-1AB9-7A47-B739-C832B7589C0F}"/>
              </a:ext>
            </a:extLst>
          </p:cNvPr>
          <p:cNvPicPr>
            <a:picLocks noChangeAspect="1"/>
          </p:cNvPicPr>
          <p:nvPr/>
        </p:nvPicPr>
        <p:blipFill>
          <a:blip r:embed="rId5"/>
          <a:stretch>
            <a:fillRect/>
          </a:stretch>
        </p:blipFill>
        <p:spPr>
          <a:xfrm>
            <a:off x="5043236" y="2858942"/>
            <a:ext cx="2452369" cy="1544670"/>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pic>
        <p:nvPicPr>
          <p:cNvPr id="10" name="Picture 10">
            <a:extLst>
              <a:ext uri="{FF2B5EF4-FFF2-40B4-BE49-F238E27FC236}">
                <a16:creationId xmlns:a16="http://schemas.microsoft.com/office/drawing/2014/main" id="{522FF799-A10B-CA47-9440-CA09C5CBE25F}"/>
              </a:ext>
            </a:extLst>
          </p:cNvPr>
          <p:cNvPicPr>
            <a:picLocks noChangeAspect="1"/>
          </p:cNvPicPr>
          <p:nvPr/>
        </p:nvPicPr>
        <p:blipFill>
          <a:blip r:embed="rId6"/>
          <a:stretch>
            <a:fillRect/>
          </a:stretch>
        </p:blipFill>
        <p:spPr>
          <a:xfrm>
            <a:off x="8011432" y="329932"/>
            <a:ext cx="3410609" cy="2235300"/>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pic>
        <p:nvPicPr>
          <p:cNvPr id="11" name="Picture 11">
            <a:extLst>
              <a:ext uri="{FF2B5EF4-FFF2-40B4-BE49-F238E27FC236}">
                <a16:creationId xmlns:a16="http://schemas.microsoft.com/office/drawing/2014/main" id="{5A1856C5-9855-8E4F-857A-3AC71C9F9BA3}"/>
              </a:ext>
            </a:extLst>
          </p:cNvPr>
          <p:cNvPicPr>
            <a:picLocks noChangeAspect="1"/>
          </p:cNvPicPr>
          <p:nvPr/>
        </p:nvPicPr>
        <p:blipFill>
          <a:blip r:embed="rId7"/>
          <a:stretch>
            <a:fillRect/>
          </a:stretch>
        </p:blipFill>
        <p:spPr>
          <a:xfrm>
            <a:off x="5014192" y="122725"/>
            <a:ext cx="2652447" cy="2280644"/>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pic>
        <p:nvPicPr>
          <p:cNvPr id="12" name="Picture 12">
            <a:extLst>
              <a:ext uri="{FF2B5EF4-FFF2-40B4-BE49-F238E27FC236}">
                <a16:creationId xmlns:a16="http://schemas.microsoft.com/office/drawing/2014/main" id="{0F7D9EC6-51C5-A741-A634-8DE4CC270B8B}"/>
              </a:ext>
            </a:extLst>
          </p:cNvPr>
          <p:cNvPicPr>
            <a:picLocks noChangeAspect="1"/>
          </p:cNvPicPr>
          <p:nvPr/>
        </p:nvPicPr>
        <p:blipFill>
          <a:blip r:embed="rId8"/>
          <a:stretch>
            <a:fillRect/>
          </a:stretch>
        </p:blipFill>
        <p:spPr>
          <a:xfrm>
            <a:off x="5387012" y="4891113"/>
            <a:ext cx="1906804" cy="1598634"/>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8845116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71E0458-6CFD-9048-959A-FD2A22CDEFD5}"/>
              </a:ext>
            </a:extLst>
          </p:cNvPr>
          <p:cNvSpPr txBox="1"/>
          <p:nvPr/>
        </p:nvSpPr>
        <p:spPr>
          <a:xfrm>
            <a:off x="1147733" y="212981"/>
            <a:ext cx="11394504" cy="584775"/>
          </a:xfrm>
          <a:prstGeom prst="rect">
            <a:avLst/>
          </a:prstGeom>
          <a:noFill/>
        </p:spPr>
        <p:txBody>
          <a:bodyPr wrap="square" rtlCol="0">
            <a:spAutoFit/>
          </a:bodyPr>
          <a:lstStyle/>
          <a:p>
            <a:pPr algn="l"/>
            <a:r>
              <a:rPr lang="en-US" sz="3200" b="1" u="sng">
                <a:solidFill>
                  <a:srgbClr val="FF0000"/>
                </a:solidFill>
              </a:rPr>
              <a:t>Road Traffic Management and Safety Using Li Fi Technology</a:t>
            </a:r>
          </a:p>
        </p:txBody>
      </p:sp>
      <p:sp>
        <p:nvSpPr>
          <p:cNvPr id="3" name="TextBox 2">
            <a:extLst>
              <a:ext uri="{FF2B5EF4-FFF2-40B4-BE49-F238E27FC236}">
                <a16:creationId xmlns:a16="http://schemas.microsoft.com/office/drawing/2014/main" id="{0108B64F-428D-FF42-BD74-B90CC5FF2327}"/>
              </a:ext>
            </a:extLst>
          </p:cNvPr>
          <p:cNvSpPr txBox="1"/>
          <p:nvPr/>
        </p:nvSpPr>
        <p:spPr>
          <a:xfrm>
            <a:off x="558600" y="1346651"/>
            <a:ext cx="5748015" cy="4708981"/>
          </a:xfrm>
          <a:prstGeom prst="rect">
            <a:avLst/>
          </a:prstGeom>
          <a:noFill/>
        </p:spPr>
        <p:txBody>
          <a:bodyPr wrap="square" rtlCol="0">
            <a:spAutoFit/>
          </a:bodyPr>
          <a:lstStyle/>
          <a:p>
            <a:pPr algn="l"/>
            <a:r>
              <a:rPr lang="en-US" sz="2000" dirty="0"/>
              <a:t>Proposed application of VLC includes use of Li Fi technology at traffic signals and at toll plazas. The system uses a toggling LED at transmitting end and a photodiode at receiving end. </a:t>
            </a:r>
          </a:p>
          <a:p>
            <a:pPr algn="l"/>
            <a:r>
              <a:rPr lang="en-US" sz="2000" dirty="0"/>
              <a:t>LEDs are used to transmit the data at transmitting end. At receiving end a photodiode is connected to PC which senses the transmitted data and feed it to the PC.A PIC microcontroller can be used for toggling of LED at transmitting end. </a:t>
            </a:r>
          </a:p>
          <a:p>
            <a:pPr algn="l"/>
            <a:r>
              <a:rPr lang="en-US" sz="2000" dirty="0"/>
              <a:t>At receiving end also one has to use a PIC microcontroller connected to output of photodiode. The light received by photodiode is converted to binary data and is fed to the microcontroller. </a:t>
            </a:r>
          </a:p>
          <a:p>
            <a:pPr algn="l"/>
            <a:r>
              <a:rPr lang="en-US" sz="2000" dirty="0"/>
              <a:t>The microcontroller is connected to the serial port of the PC</a:t>
            </a:r>
          </a:p>
        </p:txBody>
      </p:sp>
      <p:pic>
        <p:nvPicPr>
          <p:cNvPr id="5" name="Picture 5">
            <a:extLst>
              <a:ext uri="{FF2B5EF4-FFF2-40B4-BE49-F238E27FC236}">
                <a16:creationId xmlns:a16="http://schemas.microsoft.com/office/drawing/2014/main" id="{366907E5-7C12-2C49-8218-5A93EA132A49}"/>
              </a:ext>
            </a:extLst>
          </p:cNvPr>
          <p:cNvPicPr>
            <a:picLocks noChangeAspect="1"/>
          </p:cNvPicPr>
          <p:nvPr/>
        </p:nvPicPr>
        <p:blipFill>
          <a:blip r:embed="rId2"/>
          <a:stretch>
            <a:fillRect/>
          </a:stretch>
        </p:blipFill>
        <p:spPr>
          <a:xfrm>
            <a:off x="6491141" y="1668940"/>
            <a:ext cx="5142259" cy="406440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5846608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C7541C5-FC65-5643-BC2B-54436562D288}"/>
              </a:ext>
            </a:extLst>
          </p:cNvPr>
          <p:cNvSpPr txBox="1"/>
          <p:nvPr/>
        </p:nvSpPr>
        <p:spPr>
          <a:xfrm>
            <a:off x="494900" y="185514"/>
            <a:ext cx="5075678" cy="6555641"/>
          </a:xfrm>
          <a:prstGeom prst="rect">
            <a:avLst/>
          </a:prstGeom>
          <a:noFill/>
        </p:spPr>
        <p:txBody>
          <a:bodyPr wrap="square" rtlCol="0">
            <a:spAutoFit/>
          </a:bodyPr>
          <a:lstStyle/>
          <a:p>
            <a:pPr algn="l"/>
            <a:r>
              <a:rPr lang="en-US" sz="2000"/>
              <a:t>One can make use of head lights and tail </a:t>
            </a:r>
          </a:p>
          <a:p>
            <a:pPr algn="l"/>
            <a:r>
              <a:rPr lang="en-US" sz="2000"/>
              <a:t>lights of vehicles. As every vehicle has assigned on number, one unique code is assigned to every vehicle. The head light and tail light transmits this code after a regular interval. When the vehicle passes through the toll plaza, the code is send to the PC at toll plaza. Complete information about your vehicle is then displayed on the pc. Traffic police can </a:t>
            </a:r>
          </a:p>
          <a:p>
            <a:pPr algn="l"/>
            <a:r>
              <a:rPr lang="en-US" sz="2000"/>
              <a:t>make use of this information if required. Person then pays the toll (Road Service Tax) and move ahead. Thus information about each and every vehicle passed, Number of vehicles passed in one day and total service tax collected is recorded in central server of such road service tax system. The complete system thus becomes transparent to a common tax payer. All the computers at all toll plazas are networked together. Thus they can share the required information about each and every vehicle.</a:t>
            </a:r>
          </a:p>
        </p:txBody>
      </p:sp>
      <p:pic>
        <p:nvPicPr>
          <p:cNvPr id="3" name="Picture 3">
            <a:extLst>
              <a:ext uri="{FF2B5EF4-FFF2-40B4-BE49-F238E27FC236}">
                <a16:creationId xmlns:a16="http://schemas.microsoft.com/office/drawing/2014/main" id="{8A256588-56E9-6D43-A4BF-C4614DF7E02B}"/>
              </a:ext>
            </a:extLst>
          </p:cNvPr>
          <p:cNvPicPr>
            <a:picLocks noChangeAspect="1"/>
          </p:cNvPicPr>
          <p:nvPr/>
        </p:nvPicPr>
        <p:blipFill>
          <a:blip r:embed="rId2"/>
          <a:stretch>
            <a:fillRect/>
          </a:stretch>
        </p:blipFill>
        <p:spPr>
          <a:xfrm>
            <a:off x="5656057" y="208409"/>
            <a:ext cx="6153470" cy="32549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28" name="Picture 4" descr="See the source image">
            <a:extLst>
              <a:ext uri="{FF2B5EF4-FFF2-40B4-BE49-F238E27FC236}">
                <a16:creationId xmlns:a16="http://schemas.microsoft.com/office/drawing/2014/main" id="{A2B096D2-98AE-4F86-BAC1-BA4886BDA087}"/>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5713722" y="3605033"/>
            <a:ext cx="6153470" cy="3044558"/>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34171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11CE271A-93F5-6F49-9251-C60419D162F8}"/>
              </a:ext>
            </a:extLst>
          </p:cNvPr>
          <p:cNvPicPr>
            <a:picLocks noChangeAspect="1"/>
          </p:cNvPicPr>
          <p:nvPr/>
        </p:nvPicPr>
        <p:blipFill>
          <a:blip r:embed="rId2"/>
          <a:stretch>
            <a:fillRect/>
          </a:stretch>
        </p:blipFill>
        <p:spPr>
          <a:xfrm>
            <a:off x="1491263" y="382012"/>
            <a:ext cx="9391444" cy="287524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 name="TextBox 2">
            <a:extLst>
              <a:ext uri="{FF2B5EF4-FFF2-40B4-BE49-F238E27FC236}">
                <a16:creationId xmlns:a16="http://schemas.microsoft.com/office/drawing/2014/main" id="{E68B7555-2BFD-A84B-9CD3-42FB3399738F}"/>
              </a:ext>
            </a:extLst>
          </p:cNvPr>
          <p:cNvSpPr txBox="1"/>
          <p:nvPr/>
        </p:nvSpPr>
        <p:spPr>
          <a:xfrm>
            <a:off x="958416" y="3429000"/>
            <a:ext cx="10518913" cy="3046988"/>
          </a:xfrm>
          <a:prstGeom prst="rect">
            <a:avLst/>
          </a:prstGeom>
          <a:noFill/>
        </p:spPr>
        <p:txBody>
          <a:bodyPr wrap="square" rtlCol="0">
            <a:spAutoFit/>
          </a:bodyPr>
          <a:lstStyle/>
          <a:p>
            <a:pPr algn="l"/>
            <a:r>
              <a:rPr lang="en-US" sz="2400"/>
              <a:t>The same system can be used for creating green corridor to the emergency vehicle.</a:t>
            </a:r>
          </a:p>
          <a:p>
            <a:pPr algn="l"/>
            <a:r>
              <a:rPr lang="en-US" sz="2400"/>
              <a:t>Here, the signal transmitted by the emergency vehicle is send to a photodiode. The output of the photodiode is applied to the microcontroller which drives the signal lights for fixed time duration. When signal transmitted by the emergency </a:t>
            </a:r>
          </a:p>
          <a:p>
            <a:pPr algn="l"/>
            <a:r>
              <a:rPr lang="en-US" sz="2400"/>
              <a:t>vehicle overrides this signal, the signal turns green and remains green till the vehicle is passed. Once the vehicle is passed the microcontroller again switches to its normal mode of operation. Thus as the emergency vehicle passes ahead, it will make the signal green creating Green Corridor for it</a:t>
            </a:r>
          </a:p>
        </p:txBody>
      </p:sp>
    </p:spTree>
    <p:extLst>
      <p:ext uri="{BB962C8B-B14F-4D97-AF65-F5344CB8AC3E}">
        <p14:creationId xmlns:p14="http://schemas.microsoft.com/office/powerpoint/2010/main" val="4019184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24C1404-927A-104E-A106-2E89618D53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
            <a:ext cx="966164" cy="1092460"/>
          </a:xfrm>
          <a:prstGeom prst="rect">
            <a:avLst/>
          </a:prstGeom>
        </p:spPr>
      </p:pic>
      <p:sp>
        <p:nvSpPr>
          <p:cNvPr id="6" name="TextBox 5">
            <a:extLst>
              <a:ext uri="{FF2B5EF4-FFF2-40B4-BE49-F238E27FC236}">
                <a16:creationId xmlns:a16="http://schemas.microsoft.com/office/drawing/2014/main" id="{C887757E-0D4A-7241-87A0-DA5F31865CC5}"/>
              </a:ext>
            </a:extLst>
          </p:cNvPr>
          <p:cNvSpPr txBox="1"/>
          <p:nvPr/>
        </p:nvSpPr>
        <p:spPr>
          <a:xfrm>
            <a:off x="195383" y="1517329"/>
            <a:ext cx="7076003" cy="646331"/>
          </a:xfrm>
          <a:prstGeom prst="rect">
            <a:avLst/>
          </a:prstGeom>
          <a:noFill/>
        </p:spPr>
        <p:txBody>
          <a:bodyPr wrap="square">
            <a:spAutoFit/>
          </a:bodyPr>
          <a:lstStyle/>
          <a:p>
            <a:pPr marL="285750" indent="-285750">
              <a:buFont typeface="Arial" panose="020B0604020202020204" pitchFamily="34" charset="0"/>
              <a:buChar char="•"/>
            </a:pPr>
            <a:r>
              <a:rPr lang="en-IN" b="0" i="0" dirty="0">
                <a:effectLst/>
                <a:latin typeface="Arial" panose="020B0604020202020204" pitchFamily="34" charset="0"/>
              </a:rPr>
              <a:t>The Li-Fi (light fidelity) technology was proposed by the German Scientist namely Harald Haas.</a:t>
            </a:r>
            <a:endParaRPr lang="en-US" dirty="0"/>
          </a:p>
        </p:txBody>
      </p:sp>
      <p:sp>
        <p:nvSpPr>
          <p:cNvPr id="7" name="TextBox 6">
            <a:extLst>
              <a:ext uri="{FF2B5EF4-FFF2-40B4-BE49-F238E27FC236}">
                <a16:creationId xmlns:a16="http://schemas.microsoft.com/office/drawing/2014/main" id="{545273F8-7502-D143-91E7-35613C9DA6B6}"/>
              </a:ext>
            </a:extLst>
          </p:cNvPr>
          <p:cNvSpPr txBox="1"/>
          <p:nvPr/>
        </p:nvSpPr>
        <p:spPr>
          <a:xfrm>
            <a:off x="3580043" y="361165"/>
            <a:ext cx="5672214" cy="707886"/>
          </a:xfrm>
          <a:prstGeom prst="rect">
            <a:avLst/>
          </a:prstGeom>
          <a:noFill/>
        </p:spPr>
        <p:txBody>
          <a:bodyPr wrap="square">
            <a:spAutoFit/>
          </a:bodyPr>
          <a:lstStyle/>
          <a:p>
            <a:r>
              <a:rPr lang="en-IN" sz="4000" b="1" u="sng" dirty="0">
                <a:solidFill>
                  <a:srgbClr val="FF0000"/>
                </a:solidFill>
              </a:rPr>
              <a:t>INTRODUCTION OF LIFI</a:t>
            </a:r>
            <a:endParaRPr lang="en-US" sz="4000" b="1" u="sng" dirty="0">
              <a:solidFill>
                <a:srgbClr val="FF0000"/>
              </a:solidFill>
            </a:endParaRPr>
          </a:p>
        </p:txBody>
      </p:sp>
      <p:sp>
        <p:nvSpPr>
          <p:cNvPr id="9" name="TextBox 8">
            <a:extLst>
              <a:ext uri="{FF2B5EF4-FFF2-40B4-BE49-F238E27FC236}">
                <a16:creationId xmlns:a16="http://schemas.microsoft.com/office/drawing/2014/main" id="{A283AF91-4E50-FA46-8337-7CF8A865FE5E}"/>
              </a:ext>
            </a:extLst>
          </p:cNvPr>
          <p:cNvSpPr txBox="1"/>
          <p:nvPr/>
        </p:nvSpPr>
        <p:spPr>
          <a:xfrm>
            <a:off x="195382" y="2481461"/>
            <a:ext cx="7076004" cy="1477328"/>
          </a:xfrm>
          <a:prstGeom prst="rect">
            <a:avLst/>
          </a:prstGeom>
          <a:noFill/>
        </p:spPr>
        <p:txBody>
          <a:bodyPr wrap="square">
            <a:spAutoFit/>
          </a:bodyPr>
          <a:lstStyle/>
          <a:p>
            <a:pPr marL="285750" indent="-285750">
              <a:buFont typeface="Arial" panose="020B0604020202020204" pitchFamily="34" charset="0"/>
              <a:buChar char="•"/>
            </a:pPr>
            <a:r>
              <a:rPr lang="en-IN" b="0" i="0" dirty="0">
                <a:effectLst/>
                <a:latin typeface="Arial" panose="020B0604020202020204" pitchFamily="34" charset="0"/>
              </a:rPr>
              <a:t>The main function of this technology is to transmit the data via light. This technology is idyllic for high-speed </a:t>
            </a:r>
            <a:r>
              <a:rPr lang="en-IN" i="0" u="none" strike="noStrike" dirty="0">
                <a:effectLst/>
                <a:latin typeface="Arial" panose="020B0604020202020204" pitchFamily="34" charset="0"/>
                <a:hlinkClick r:id="rId4">
                  <a:extLst>
                    <a:ext uri="{A12FA001-AC4F-418D-AE19-62706E023703}">
                      <ahyp:hlinkClr xmlns:ahyp="http://schemas.microsoft.com/office/drawing/2018/hyperlinkcolor" val="tx"/>
                    </a:ext>
                  </a:extLst>
                </a:hlinkClick>
              </a:rPr>
              <a:t>wireless</a:t>
            </a:r>
            <a:r>
              <a:rPr lang="en-IN" b="0" i="0" u="none" strike="noStrike" dirty="0">
                <a:effectLst/>
                <a:latin typeface="Arial" panose="020B0604020202020204" pitchFamily="34" charset="0"/>
                <a:hlinkClick r:id="rId4">
                  <a:extLst>
                    <a:ext uri="{A12FA001-AC4F-418D-AE19-62706E023703}">
                      <ahyp:hlinkClr xmlns:ahyp="http://schemas.microsoft.com/office/drawing/2018/hyperlinkcolor" val="tx"/>
                    </a:ext>
                  </a:extLst>
                </a:hlinkClick>
              </a:rPr>
              <a:t> </a:t>
            </a:r>
            <a:r>
              <a:rPr lang="en-IN" b="0" i="0" u="sng" strike="noStrike" dirty="0">
                <a:effectLst/>
                <a:latin typeface="Arial" panose="020B0604020202020204" pitchFamily="34" charset="0"/>
                <a:hlinkClick r:id="rId4">
                  <a:extLst>
                    <a:ext uri="{A12FA001-AC4F-418D-AE19-62706E023703}">
                      <ahyp:hlinkClr xmlns:ahyp="http://schemas.microsoft.com/office/drawing/2018/hyperlinkcolor" val="tx"/>
                    </a:ext>
                  </a:extLst>
                </a:hlinkClick>
              </a:rPr>
              <a:t>communication</a:t>
            </a:r>
            <a:r>
              <a:rPr lang="en-IN" b="0" i="0" dirty="0">
                <a:effectLst/>
                <a:latin typeface="Arial" panose="020B0604020202020204" pitchFamily="34" charset="0"/>
              </a:rPr>
              <a:t> in a restricted region, and it offers many benefits over Wi-Fi technology such as high bandwidth, ease of use, efficiency, and safety.</a:t>
            </a:r>
            <a:endParaRPr lang="en-US" dirty="0"/>
          </a:p>
        </p:txBody>
      </p:sp>
      <p:sp>
        <p:nvSpPr>
          <p:cNvPr id="11" name="TextBox 10">
            <a:extLst>
              <a:ext uri="{FF2B5EF4-FFF2-40B4-BE49-F238E27FC236}">
                <a16:creationId xmlns:a16="http://schemas.microsoft.com/office/drawing/2014/main" id="{1B0B8E98-F7CA-5A4E-AEB6-AAD4A41BC1EF}"/>
              </a:ext>
            </a:extLst>
          </p:cNvPr>
          <p:cNvSpPr txBox="1"/>
          <p:nvPr/>
        </p:nvSpPr>
        <p:spPr>
          <a:xfrm>
            <a:off x="195382" y="4147460"/>
            <a:ext cx="6668307" cy="1200329"/>
          </a:xfrm>
          <a:prstGeom prst="rect">
            <a:avLst/>
          </a:prstGeom>
          <a:noFill/>
        </p:spPr>
        <p:txBody>
          <a:bodyPr wrap="square">
            <a:spAutoFit/>
          </a:bodyPr>
          <a:lstStyle/>
          <a:p>
            <a:pPr marL="285750" indent="-285750">
              <a:buFont typeface="Arial" panose="020B0604020202020204" pitchFamily="34" charset="0"/>
              <a:buChar char="•"/>
            </a:pPr>
            <a:r>
              <a:rPr lang="en-IN" b="0" i="0" dirty="0">
                <a:effectLst/>
                <a:latin typeface="Arial" panose="020B0604020202020204" pitchFamily="34" charset="0"/>
              </a:rPr>
              <a:t>These systems can communicate from street lights to auto-piloted cars using their headlights. As the light speed is superior hence the data communication speed is also faster in the existing system.</a:t>
            </a:r>
            <a:endParaRPr lang="en-US" dirty="0"/>
          </a:p>
        </p:txBody>
      </p:sp>
      <p:sp>
        <p:nvSpPr>
          <p:cNvPr id="14" name="TextBox 13">
            <a:extLst>
              <a:ext uri="{FF2B5EF4-FFF2-40B4-BE49-F238E27FC236}">
                <a16:creationId xmlns:a16="http://schemas.microsoft.com/office/drawing/2014/main" id="{732B8573-2DDD-A346-95F0-0602BD00EF69}"/>
              </a:ext>
            </a:extLst>
          </p:cNvPr>
          <p:cNvSpPr txBox="1"/>
          <p:nvPr/>
        </p:nvSpPr>
        <p:spPr>
          <a:xfrm>
            <a:off x="195382" y="5615582"/>
            <a:ext cx="6097306" cy="923330"/>
          </a:xfrm>
          <a:prstGeom prst="rect">
            <a:avLst/>
          </a:prstGeom>
          <a:noFill/>
        </p:spPr>
        <p:txBody>
          <a:bodyPr wrap="square">
            <a:spAutoFit/>
          </a:bodyPr>
          <a:lstStyle/>
          <a:p>
            <a:pPr marL="285750" indent="-285750">
              <a:buFont typeface="Arial" panose="020B0604020202020204" pitchFamily="34" charset="0"/>
              <a:buChar char="•"/>
            </a:pPr>
            <a:r>
              <a:rPr lang="en-IN" b="0" i="0" dirty="0">
                <a:effectLst/>
                <a:latin typeface="Arial" panose="020B0604020202020204" pitchFamily="34" charset="0"/>
              </a:rPr>
              <a:t>Furthermore, this technology can be implemented for speedy data access for the laptops, and gadgets that will be transmitted during the beam in a room.</a:t>
            </a:r>
            <a:endParaRPr lang="en-US" dirty="0"/>
          </a:p>
        </p:txBody>
      </p:sp>
      <p:pic>
        <p:nvPicPr>
          <p:cNvPr id="2" name="Picture 1">
            <a:extLst>
              <a:ext uri="{FF2B5EF4-FFF2-40B4-BE49-F238E27FC236}">
                <a16:creationId xmlns:a16="http://schemas.microsoft.com/office/drawing/2014/main" id="{CC75DF9C-07F2-2F4E-95E3-BC2E86A43111}"/>
              </a:ext>
            </a:extLst>
          </p:cNvPr>
          <p:cNvPicPr>
            <a:picLocks noChangeAspect="1"/>
          </p:cNvPicPr>
          <p:nvPr/>
        </p:nvPicPr>
        <p:blipFill>
          <a:blip r:embed="rId5"/>
          <a:stretch>
            <a:fillRect/>
          </a:stretch>
        </p:blipFill>
        <p:spPr>
          <a:xfrm>
            <a:off x="7024131" y="1517328"/>
            <a:ext cx="5070016" cy="4358047"/>
          </a:xfrm>
          <a:prstGeom prst="rect">
            <a:avLst/>
          </a:prstGeom>
          <a:solidFill>
            <a:srgbClr val="FFFFFF">
              <a:shade val="85000"/>
            </a:srgbClr>
          </a:solidFill>
          <a:ln w="190500" cap="rnd">
            <a:noFill/>
          </a:ln>
          <a:effectLst>
            <a:outerShdw blurRad="36195" dist="12700" dir="11400000" algn="tl" rotWithShape="0">
              <a:srgbClr val="000000">
                <a:alpha val="33000"/>
              </a:srgbClr>
            </a:outerShdw>
          </a:effectLst>
          <a:scene3d>
            <a:camera prst="perspectiveContrastingLeftFacing">
              <a:rot lat="540000" lon="2100000" rev="0"/>
            </a:camera>
            <a:lightRig rig="soft" dir="t"/>
          </a:scene3d>
          <a:sp3d contourW="12700" prstMaterial="matte">
            <a:bevelT w="63500" h="50800"/>
            <a:contourClr>
              <a:srgbClr val="C0C0C0"/>
            </a:contourClr>
          </a:sp3d>
        </p:spPr>
      </p:pic>
      <p:sp>
        <p:nvSpPr>
          <p:cNvPr id="3" name="TextBox 2">
            <a:extLst>
              <a:ext uri="{FF2B5EF4-FFF2-40B4-BE49-F238E27FC236}">
                <a16:creationId xmlns:a16="http://schemas.microsoft.com/office/drawing/2014/main" id="{D79F68F3-B608-2B47-BC44-5DF81678D738}"/>
              </a:ext>
            </a:extLst>
          </p:cNvPr>
          <p:cNvSpPr txBox="1"/>
          <p:nvPr/>
        </p:nvSpPr>
        <p:spPr>
          <a:xfrm>
            <a:off x="7977600" y="5958465"/>
            <a:ext cx="3163078" cy="523220"/>
          </a:xfrm>
          <a:prstGeom prst="rect">
            <a:avLst/>
          </a:prstGeom>
          <a:noFill/>
        </p:spPr>
        <p:txBody>
          <a:bodyPr wrap="square">
            <a:spAutoFit/>
            <a:scene3d>
              <a:camera prst="isometricOffAxis2Left"/>
              <a:lightRig rig="threePt" dir="t"/>
            </a:scene3d>
          </a:bodyPr>
          <a:lstStyle/>
          <a:p>
            <a:r>
              <a:rPr lang="en-IN" sz="2800" b="1" i="1" dirty="0">
                <a:solidFill>
                  <a:srgbClr val="FFC000"/>
                </a:solidFill>
                <a:effectLst/>
                <a:latin typeface="Arial" panose="020B0604020202020204" pitchFamily="34" charset="0"/>
              </a:rPr>
              <a:t>Li-Fi Technology</a:t>
            </a:r>
            <a:endParaRPr lang="en-US" sz="2800" dirty="0">
              <a:solidFill>
                <a:srgbClr val="FFC000"/>
              </a:solidFill>
            </a:endParaRPr>
          </a:p>
        </p:txBody>
      </p:sp>
    </p:spTree>
    <p:extLst>
      <p:ext uri="{BB962C8B-B14F-4D97-AF65-F5344CB8AC3E}">
        <p14:creationId xmlns:p14="http://schemas.microsoft.com/office/powerpoint/2010/main" val="22153292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A1880-4CB6-B242-9709-3BF62326565B}"/>
              </a:ext>
            </a:extLst>
          </p:cNvPr>
          <p:cNvSpPr>
            <a:spLocks noGrp="1"/>
          </p:cNvSpPr>
          <p:nvPr>
            <p:ph type="title"/>
          </p:nvPr>
        </p:nvSpPr>
        <p:spPr>
          <a:xfrm>
            <a:off x="3002903" y="150520"/>
            <a:ext cx="10515600" cy="1325563"/>
          </a:xfrm>
        </p:spPr>
        <p:txBody>
          <a:bodyPr>
            <a:normAutofit/>
          </a:bodyPr>
          <a:lstStyle/>
          <a:p>
            <a:r>
              <a:rPr lang="en-US" sz="4000" b="1" u="sng" dirty="0">
                <a:solidFill>
                  <a:srgbClr val="FF0000"/>
                </a:solidFill>
              </a:rPr>
              <a:t>Application Areas Of </a:t>
            </a:r>
            <a:r>
              <a:rPr lang="en-US" sz="4000" b="1" u="sng" dirty="0" err="1">
                <a:solidFill>
                  <a:srgbClr val="FF0000"/>
                </a:solidFill>
              </a:rPr>
              <a:t>LiFi</a:t>
            </a:r>
            <a:endParaRPr lang="en-US" sz="4000" b="1" u="sng" dirty="0">
              <a:solidFill>
                <a:srgbClr val="FF0000"/>
              </a:solidFill>
            </a:endParaRPr>
          </a:p>
        </p:txBody>
      </p:sp>
      <p:sp>
        <p:nvSpPr>
          <p:cNvPr id="5" name="Callout: Right Arrow 4">
            <a:extLst>
              <a:ext uri="{FF2B5EF4-FFF2-40B4-BE49-F238E27FC236}">
                <a16:creationId xmlns:a16="http://schemas.microsoft.com/office/drawing/2014/main" id="{BEE63000-4E31-A343-AC70-CC3675022CFB}"/>
              </a:ext>
            </a:extLst>
          </p:cNvPr>
          <p:cNvSpPr/>
          <p:nvPr/>
        </p:nvSpPr>
        <p:spPr>
          <a:xfrm>
            <a:off x="882932" y="2011103"/>
            <a:ext cx="4571999" cy="3545732"/>
          </a:xfrm>
          <a:prstGeom prst="rightArrowCallout">
            <a:avLst/>
          </a:prstGeom>
          <a:ln/>
        </p:spPr>
        <p:style>
          <a:lnRef idx="0">
            <a:schemeClr val="accent2"/>
          </a:lnRef>
          <a:fillRef idx="3">
            <a:schemeClr val="accent2"/>
          </a:fillRef>
          <a:effectRef idx="3">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scene3d>
              <a:camera prst="orthographicFront"/>
              <a:lightRig rig="soft" dir="t">
                <a:rot lat="0" lon="0" rev="15600000"/>
              </a:lightRig>
            </a:scene3d>
            <a:sp3d extrusionH="57150" prstMaterial="softEdge">
              <a:bevelT w="25400" h="38100"/>
            </a:sp3d>
          </a:bodyPr>
          <a:lstStyle/>
          <a:p>
            <a:pPr algn="ctr"/>
            <a:r>
              <a:rPr lang="en-US" sz="3600" b="1">
                <a:ln/>
                <a:solidFill>
                  <a:schemeClr val="bg1"/>
                </a:solidFill>
              </a:rPr>
              <a:t>Other </a:t>
            </a:r>
          </a:p>
          <a:p>
            <a:pPr algn="ctr"/>
            <a:r>
              <a:rPr lang="en-US" sz="3600" b="1">
                <a:ln/>
                <a:solidFill>
                  <a:schemeClr val="bg1"/>
                </a:solidFill>
              </a:rPr>
              <a:t>Application </a:t>
            </a:r>
          </a:p>
          <a:p>
            <a:pPr algn="ctr"/>
            <a:r>
              <a:rPr lang="en-US" sz="3600" b="1">
                <a:ln/>
                <a:solidFill>
                  <a:schemeClr val="bg1"/>
                </a:solidFill>
              </a:rPr>
              <a:t>Areas Of </a:t>
            </a:r>
          </a:p>
          <a:p>
            <a:pPr algn="ctr"/>
            <a:r>
              <a:rPr lang="en-US" sz="3600" b="1">
                <a:ln/>
                <a:solidFill>
                  <a:schemeClr val="bg1"/>
                </a:solidFill>
              </a:rPr>
              <a:t>LiFi Technology</a:t>
            </a:r>
            <a:endParaRPr lang="en-IN" sz="3600" b="1">
              <a:ln/>
              <a:solidFill>
                <a:schemeClr val="bg1"/>
              </a:solidFill>
            </a:endParaRPr>
          </a:p>
        </p:txBody>
      </p:sp>
      <p:grpSp>
        <p:nvGrpSpPr>
          <p:cNvPr id="12" name="Group 11">
            <a:extLst>
              <a:ext uri="{FF2B5EF4-FFF2-40B4-BE49-F238E27FC236}">
                <a16:creationId xmlns:a16="http://schemas.microsoft.com/office/drawing/2014/main" id="{67852399-995C-7245-815E-F54A039370AB}"/>
              </a:ext>
            </a:extLst>
          </p:cNvPr>
          <p:cNvGrpSpPr/>
          <p:nvPr/>
        </p:nvGrpSpPr>
        <p:grpSpPr>
          <a:xfrm>
            <a:off x="6214208" y="1927477"/>
            <a:ext cx="4996639" cy="590400"/>
            <a:chOff x="356902" y="1832339"/>
            <a:chExt cx="4996639" cy="590400"/>
          </a:xfrm>
          <a:scene3d>
            <a:camera prst="orthographicFront"/>
            <a:lightRig rig="threePt" dir="t">
              <a:rot lat="0" lon="0" rev="7500000"/>
            </a:lightRig>
          </a:scene3d>
        </p:grpSpPr>
        <p:sp>
          <p:nvSpPr>
            <p:cNvPr id="10" name="Rectangle: Rounded Corners 9">
              <a:extLst>
                <a:ext uri="{FF2B5EF4-FFF2-40B4-BE49-F238E27FC236}">
                  <a16:creationId xmlns:a16="http://schemas.microsoft.com/office/drawing/2014/main" id="{30EFD1D8-7B37-7248-8D52-9ECDDEAC2DC9}"/>
                </a:ext>
              </a:extLst>
            </p:cNvPr>
            <p:cNvSpPr/>
            <p:nvPr/>
          </p:nvSpPr>
          <p:spPr>
            <a:xfrm>
              <a:off x="356902" y="1832339"/>
              <a:ext cx="4996639" cy="590400"/>
            </a:xfrm>
            <a:prstGeom prst="roundRect">
              <a:avLst/>
            </a:prstGeom>
            <a:sp3d prstMaterial="plastic">
              <a:bevelT w="127000" h="25400" prst="relaxedInset"/>
            </a:sp3d>
          </p:spPr>
          <p:style>
            <a:lnRef idx="0">
              <a:schemeClr val="dk1">
                <a:shade val="80000"/>
                <a:hueOff val="0"/>
                <a:satOff val="0"/>
                <a:lumOff val="0"/>
                <a:alphaOff val="0"/>
              </a:schemeClr>
            </a:lnRef>
            <a:fillRef idx="3">
              <a:schemeClr val="lt1">
                <a:hueOff val="0"/>
                <a:satOff val="0"/>
                <a:lumOff val="0"/>
                <a:alphaOff val="0"/>
              </a:schemeClr>
            </a:fillRef>
            <a:effectRef idx="2">
              <a:schemeClr val="lt1">
                <a:hueOff val="0"/>
                <a:satOff val="0"/>
                <a:lumOff val="0"/>
                <a:alphaOff val="0"/>
              </a:schemeClr>
            </a:effectRef>
            <a:fontRef idx="minor">
              <a:schemeClr val="dk1">
                <a:hueOff val="0"/>
                <a:satOff val="0"/>
                <a:lumOff val="0"/>
                <a:alphaOff val="0"/>
              </a:schemeClr>
            </a:fontRef>
          </p:style>
        </p:sp>
        <p:sp>
          <p:nvSpPr>
            <p:cNvPr id="11" name="Rectangle: Rounded Corners 4">
              <a:extLst>
                <a:ext uri="{FF2B5EF4-FFF2-40B4-BE49-F238E27FC236}">
                  <a16:creationId xmlns:a16="http://schemas.microsoft.com/office/drawing/2014/main" id="{434F9C89-E2D8-6F46-994E-57581A7FEA86}"/>
                </a:ext>
              </a:extLst>
            </p:cNvPr>
            <p:cNvSpPr txBox="1"/>
            <p:nvPr/>
          </p:nvSpPr>
          <p:spPr>
            <a:xfrm>
              <a:off x="385723" y="1861160"/>
              <a:ext cx="4938997" cy="532758"/>
            </a:xfrm>
            <a:prstGeom prst="rect">
              <a:avLst/>
            </a:prstGeom>
            <a:sp3d/>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88861" tIns="0" rIns="188861" bIns="0" numCol="1" spcCol="1270" anchor="ctr" anchorCtr="0">
              <a:noAutofit/>
            </a:bodyPr>
            <a:lstStyle/>
            <a:p>
              <a:pPr marL="0" lvl="0" indent="0" algn="l" defTabSz="889000">
                <a:lnSpc>
                  <a:spcPct val="90000"/>
                </a:lnSpc>
                <a:spcBef>
                  <a:spcPct val="0"/>
                </a:spcBef>
                <a:spcAft>
                  <a:spcPct val="35000"/>
                </a:spcAft>
                <a:buNone/>
              </a:pPr>
              <a:r>
                <a:rPr lang="en-US" sz="2000" b="1" kern="1200"/>
                <a:t>Aviation</a:t>
              </a:r>
              <a:r>
                <a:rPr lang="en-US" sz="2000" b="1" u="sng" kern="1200"/>
                <a:t> </a:t>
              </a:r>
              <a:endParaRPr lang="en-IN" sz="2000" kern="1200" dirty="0"/>
            </a:p>
          </p:txBody>
        </p:sp>
      </p:grpSp>
      <p:grpSp>
        <p:nvGrpSpPr>
          <p:cNvPr id="19" name="Group 18">
            <a:extLst>
              <a:ext uri="{FF2B5EF4-FFF2-40B4-BE49-F238E27FC236}">
                <a16:creationId xmlns:a16="http://schemas.microsoft.com/office/drawing/2014/main" id="{89DE43FC-A1BC-454B-A962-BF078470E5AE}"/>
              </a:ext>
            </a:extLst>
          </p:cNvPr>
          <p:cNvGrpSpPr/>
          <p:nvPr/>
        </p:nvGrpSpPr>
        <p:grpSpPr>
          <a:xfrm>
            <a:off x="6243030" y="2861118"/>
            <a:ext cx="4996639" cy="590400"/>
            <a:chOff x="356902" y="1832339"/>
            <a:chExt cx="4996639" cy="590400"/>
          </a:xfrm>
          <a:scene3d>
            <a:camera prst="orthographicFront"/>
            <a:lightRig rig="threePt" dir="t">
              <a:rot lat="0" lon="0" rev="7500000"/>
            </a:lightRig>
          </a:scene3d>
        </p:grpSpPr>
        <p:sp>
          <p:nvSpPr>
            <p:cNvPr id="17" name="Rectangle: Rounded Corners 16">
              <a:extLst>
                <a:ext uri="{FF2B5EF4-FFF2-40B4-BE49-F238E27FC236}">
                  <a16:creationId xmlns:a16="http://schemas.microsoft.com/office/drawing/2014/main" id="{7B376A3D-FC59-9C47-AE79-944F2AA05679}"/>
                </a:ext>
              </a:extLst>
            </p:cNvPr>
            <p:cNvSpPr/>
            <p:nvPr/>
          </p:nvSpPr>
          <p:spPr>
            <a:xfrm>
              <a:off x="356902" y="1832339"/>
              <a:ext cx="4996639" cy="590400"/>
            </a:xfrm>
            <a:prstGeom prst="roundRect">
              <a:avLst/>
            </a:prstGeom>
            <a:sp3d prstMaterial="plastic">
              <a:bevelT w="127000" h="25400" prst="relaxedInset"/>
            </a:sp3d>
          </p:spPr>
          <p:style>
            <a:lnRef idx="0">
              <a:schemeClr val="dk1">
                <a:shade val="80000"/>
                <a:hueOff val="0"/>
                <a:satOff val="0"/>
                <a:lumOff val="0"/>
                <a:alphaOff val="0"/>
              </a:schemeClr>
            </a:lnRef>
            <a:fillRef idx="3">
              <a:schemeClr val="lt1">
                <a:hueOff val="0"/>
                <a:satOff val="0"/>
                <a:lumOff val="0"/>
                <a:alphaOff val="0"/>
              </a:schemeClr>
            </a:fillRef>
            <a:effectRef idx="2">
              <a:schemeClr val="lt1">
                <a:hueOff val="0"/>
                <a:satOff val="0"/>
                <a:lumOff val="0"/>
                <a:alphaOff val="0"/>
              </a:schemeClr>
            </a:effectRef>
            <a:fontRef idx="minor">
              <a:schemeClr val="dk1">
                <a:hueOff val="0"/>
                <a:satOff val="0"/>
                <a:lumOff val="0"/>
                <a:alphaOff val="0"/>
              </a:schemeClr>
            </a:fontRef>
          </p:style>
        </p:sp>
        <p:sp>
          <p:nvSpPr>
            <p:cNvPr id="18" name="Rectangle: Rounded Corners 4">
              <a:extLst>
                <a:ext uri="{FF2B5EF4-FFF2-40B4-BE49-F238E27FC236}">
                  <a16:creationId xmlns:a16="http://schemas.microsoft.com/office/drawing/2014/main" id="{06F91B37-FB7B-2141-BD27-7358984796D7}"/>
                </a:ext>
              </a:extLst>
            </p:cNvPr>
            <p:cNvSpPr txBox="1"/>
            <p:nvPr/>
          </p:nvSpPr>
          <p:spPr>
            <a:xfrm>
              <a:off x="385723" y="1861160"/>
              <a:ext cx="4938997" cy="532758"/>
            </a:xfrm>
            <a:prstGeom prst="rect">
              <a:avLst/>
            </a:prstGeom>
            <a:sp3d/>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88861" tIns="0" rIns="188861" bIns="0" numCol="1" spcCol="1270" anchor="ctr" anchorCtr="0">
              <a:noAutofit/>
            </a:bodyPr>
            <a:lstStyle/>
            <a:p>
              <a:pPr marL="0" lvl="0" indent="0" algn="l" defTabSz="889000">
                <a:lnSpc>
                  <a:spcPct val="90000"/>
                </a:lnSpc>
                <a:spcBef>
                  <a:spcPct val="0"/>
                </a:spcBef>
                <a:spcAft>
                  <a:spcPct val="35000"/>
                </a:spcAft>
                <a:buNone/>
              </a:pPr>
              <a:r>
                <a:rPr lang="en-US" sz="2000" b="1" kern="1200"/>
                <a:t>Underwater Communication</a:t>
              </a:r>
              <a:endParaRPr lang="en-IN" sz="2000" b="1" kern="1200" dirty="0"/>
            </a:p>
          </p:txBody>
        </p:sp>
      </p:grpSp>
      <p:grpSp>
        <p:nvGrpSpPr>
          <p:cNvPr id="26" name="Group 25">
            <a:extLst>
              <a:ext uri="{FF2B5EF4-FFF2-40B4-BE49-F238E27FC236}">
                <a16:creationId xmlns:a16="http://schemas.microsoft.com/office/drawing/2014/main" id="{582F32FB-6A54-1340-9A6A-65400E0EA543}"/>
              </a:ext>
            </a:extLst>
          </p:cNvPr>
          <p:cNvGrpSpPr/>
          <p:nvPr/>
        </p:nvGrpSpPr>
        <p:grpSpPr>
          <a:xfrm>
            <a:off x="6271851" y="3888321"/>
            <a:ext cx="4996639" cy="590400"/>
            <a:chOff x="356902" y="1832339"/>
            <a:chExt cx="4996639" cy="590400"/>
          </a:xfrm>
          <a:scene3d>
            <a:camera prst="orthographicFront"/>
            <a:lightRig rig="threePt" dir="t">
              <a:rot lat="0" lon="0" rev="7500000"/>
            </a:lightRig>
          </a:scene3d>
        </p:grpSpPr>
        <p:sp>
          <p:nvSpPr>
            <p:cNvPr id="24" name="Rectangle: Rounded Corners 23">
              <a:extLst>
                <a:ext uri="{FF2B5EF4-FFF2-40B4-BE49-F238E27FC236}">
                  <a16:creationId xmlns:a16="http://schemas.microsoft.com/office/drawing/2014/main" id="{B805C164-B5C3-CB4B-ABF9-A83CFD697BCD}"/>
                </a:ext>
              </a:extLst>
            </p:cNvPr>
            <p:cNvSpPr/>
            <p:nvPr/>
          </p:nvSpPr>
          <p:spPr>
            <a:xfrm>
              <a:off x="356902" y="1832339"/>
              <a:ext cx="4996639" cy="590400"/>
            </a:xfrm>
            <a:prstGeom prst="roundRect">
              <a:avLst/>
            </a:prstGeom>
            <a:sp3d prstMaterial="plastic">
              <a:bevelT w="127000" h="25400" prst="relaxedInset"/>
            </a:sp3d>
          </p:spPr>
          <p:style>
            <a:lnRef idx="0">
              <a:schemeClr val="dk1">
                <a:shade val="80000"/>
                <a:hueOff val="0"/>
                <a:satOff val="0"/>
                <a:lumOff val="0"/>
                <a:alphaOff val="0"/>
              </a:schemeClr>
            </a:lnRef>
            <a:fillRef idx="3">
              <a:schemeClr val="lt1">
                <a:hueOff val="0"/>
                <a:satOff val="0"/>
                <a:lumOff val="0"/>
                <a:alphaOff val="0"/>
              </a:schemeClr>
            </a:fillRef>
            <a:effectRef idx="2">
              <a:schemeClr val="lt1">
                <a:hueOff val="0"/>
                <a:satOff val="0"/>
                <a:lumOff val="0"/>
                <a:alphaOff val="0"/>
              </a:schemeClr>
            </a:effectRef>
            <a:fontRef idx="minor">
              <a:schemeClr val="dk1">
                <a:hueOff val="0"/>
                <a:satOff val="0"/>
                <a:lumOff val="0"/>
                <a:alphaOff val="0"/>
              </a:schemeClr>
            </a:fontRef>
          </p:style>
        </p:sp>
        <p:sp>
          <p:nvSpPr>
            <p:cNvPr id="25" name="Rectangle: Rounded Corners 4">
              <a:extLst>
                <a:ext uri="{FF2B5EF4-FFF2-40B4-BE49-F238E27FC236}">
                  <a16:creationId xmlns:a16="http://schemas.microsoft.com/office/drawing/2014/main" id="{0D6D6027-E1B7-C447-97FF-02E3616D941E}"/>
                </a:ext>
              </a:extLst>
            </p:cNvPr>
            <p:cNvSpPr txBox="1"/>
            <p:nvPr/>
          </p:nvSpPr>
          <p:spPr>
            <a:xfrm>
              <a:off x="385723" y="1861160"/>
              <a:ext cx="4938997" cy="532758"/>
            </a:xfrm>
            <a:prstGeom prst="rect">
              <a:avLst/>
            </a:prstGeom>
            <a:sp3d/>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88861" tIns="0" rIns="188861" bIns="0" numCol="1" spcCol="1270" anchor="ctr" anchorCtr="0">
              <a:noAutofit/>
            </a:bodyPr>
            <a:lstStyle/>
            <a:p>
              <a:pPr marL="0" lvl="0" indent="0" algn="l" defTabSz="889000">
                <a:lnSpc>
                  <a:spcPct val="90000"/>
                </a:lnSpc>
                <a:spcBef>
                  <a:spcPct val="0"/>
                </a:spcBef>
                <a:spcAft>
                  <a:spcPct val="35000"/>
                </a:spcAft>
                <a:buNone/>
              </a:pPr>
              <a:r>
                <a:rPr lang="en-US" sz="2000" b="1"/>
                <a:t>Hospitals </a:t>
              </a:r>
              <a:endParaRPr lang="en-IN" sz="2000" kern="1200" dirty="0"/>
            </a:p>
          </p:txBody>
        </p:sp>
      </p:grpSp>
      <p:grpSp>
        <p:nvGrpSpPr>
          <p:cNvPr id="33" name="Group 32">
            <a:extLst>
              <a:ext uri="{FF2B5EF4-FFF2-40B4-BE49-F238E27FC236}">
                <a16:creationId xmlns:a16="http://schemas.microsoft.com/office/drawing/2014/main" id="{6DDA6CEC-0CE6-354C-869F-0E160C9D678D}"/>
              </a:ext>
            </a:extLst>
          </p:cNvPr>
          <p:cNvGrpSpPr/>
          <p:nvPr/>
        </p:nvGrpSpPr>
        <p:grpSpPr>
          <a:xfrm>
            <a:off x="6271850" y="4836553"/>
            <a:ext cx="4996639" cy="590400"/>
            <a:chOff x="356902" y="1832339"/>
            <a:chExt cx="4996639" cy="590400"/>
          </a:xfrm>
          <a:scene3d>
            <a:camera prst="orthographicFront"/>
            <a:lightRig rig="threePt" dir="t">
              <a:rot lat="0" lon="0" rev="7500000"/>
            </a:lightRig>
          </a:scene3d>
        </p:grpSpPr>
        <p:sp>
          <p:nvSpPr>
            <p:cNvPr id="31" name="Rectangle: Rounded Corners 30">
              <a:extLst>
                <a:ext uri="{FF2B5EF4-FFF2-40B4-BE49-F238E27FC236}">
                  <a16:creationId xmlns:a16="http://schemas.microsoft.com/office/drawing/2014/main" id="{F316601F-4D6F-1241-A7DB-00FE422C05C0}"/>
                </a:ext>
              </a:extLst>
            </p:cNvPr>
            <p:cNvSpPr/>
            <p:nvPr/>
          </p:nvSpPr>
          <p:spPr>
            <a:xfrm>
              <a:off x="356902" y="1832339"/>
              <a:ext cx="4996639" cy="590400"/>
            </a:xfrm>
            <a:prstGeom prst="roundRect">
              <a:avLst/>
            </a:prstGeom>
            <a:sp3d prstMaterial="plastic">
              <a:bevelT w="127000" h="25400" prst="relaxedInset"/>
            </a:sp3d>
          </p:spPr>
          <p:style>
            <a:lnRef idx="0">
              <a:schemeClr val="dk1">
                <a:shade val="80000"/>
                <a:hueOff val="0"/>
                <a:satOff val="0"/>
                <a:lumOff val="0"/>
                <a:alphaOff val="0"/>
              </a:schemeClr>
            </a:lnRef>
            <a:fillRef idx="3">
              <a:schemeClr val="lt1">
                <a:hueOff val="0"/>
                <a:satOff val="0"/>
                <a:lumOff val="0"/>
                <a:alphaOff val="0"/>
              </a:schemeClr>
            </a:fillRef>
            <a:effectRef idx="2">
              <a:schemeClr val="lt1">
                <a:hueOff val="0"/>
                <a:satOff val="0"/>
                <a:lumOff val="0"/>
                <a:alphaOff val="0"/>
              </a:schemeClr>
            </a:effectRef>
            <a:fontRef idx="minor">
              <a:schemeClr val="dk1">
                <a:hueOff val="0"/>
                <a:satOff val="0"/>
                <a:lumOff val="0"/>
                <a:alphaOff val="0"/>
              </a:schemeClr>
            </a:fontRef>
          </p:style>
        </p:sp>
        <p:sp>
          <p:nvSpPr>
            <p:cNvPr id="32" name="Rectangle: Rounded Corners 4">
              <a:extLst>
                <a:ext uri="{FF2B5EF4-FFF2-40B4-BE49-F238E27FC236}">
                  <a16:creationId xmlns:a16="http://schemas.microsoft.com/office/drawing/2014/main" id="{007EC3CE-ECC3-2247-8361-9DFE1498D7FD}"/>
                </a:ext>
              </a:extLst>
            </p:cNvPr>
            <p:cNvSpPr txBox="1"/>
            <p:nvPr/>
          </p:nvSpPr>
          <p:spPr>
            <a:xfrm>
              <a:off x="385723" y="1861160"/>
              <a:ext cx="4938997" cy="532758"/>
            </a:xfrm>
            <a:prstGeom prst="rect">
              <a:avLst/>
            </a:prstGeom>
            <a:sp3d/>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88861" tIns="0" rIns="188861" bIns="0" numCol="1" spcCol="1270" anchor="ctr" anchorCtr="0">
              <a:noAutofit/>
            </a:bodyPr>
            <a:lstStyle/>
            <a:p>
              <a:pPr marL="0" lvl="0" indent="0" algn="l" defTabSz="889000">
                <a:lnSpc>
                  <a:spcPct val="90000"/>
                </a:lnSpc>
                <a:spcBef>
                  <a:spcPct val="0"/>
                </a:spcBef>
                <a:spcAft>
                  <a:spcPct val="35000"/>
                </a:spcAft>
                <a:buNone/>
              </a:pPr>
              <a:r>
                <a:rPr lang="en-US" sz="2000" b="1" kern="1200"/>
                <a:t>More Internet Connectivity</a:t>
              </a:r>
              <a:endParaRPr lang="en-IN" sz="2000" b="1" kern="1200" dirty="0"/>
            </a:p>
          </p:txBody>
        </p:sp>
      </p:grpSp>
    </p:spTree>
    <p:extLst>
      <p:ext uri="{BB962C8B-B14F-4D97-AF65-F5344CB8AC3E}">
        <p14:creationId xmlns:p14="http://schemas.microsoft.com/office/powerpoint/2010/main" val="25292832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41DF15-31A1-4566-A14C-DD99D0C95AF5}"/>
              </a:ext>
            </a:extLst>
          </p:cNvPr>
          <p:cNvSpPr>
            <a:spLocks noGrp="1"/>
          </p:cNvSpPr>
          <p:nvPr>
            <p:ph type="title"/>
          </p:nvPr>
        </p:nvSpPr>
        <p:spPr>
          <a:xfrm>
            <a:off x="1128963" y="0"/>
            <a:ext cx="10515600" cy="1325563"/>
          </a:xfrm>
        </p:spPr>
        <p:txBody>
          <a:bodyPr/>
          <a:lstStyle/>
          <a:p>
            <a:r>
              <a:rPr lang="en-US" i="1" dirty="0">
                <a:solidFill>
                  <a:srgbClr val="FF0000"/>
                </a:solidFill>
                <a:latin typeface="Algerian" panose="04020705040A02060702" pitchFamily="82" charset="0"/>
              </a:rPr>
              <a:t>               	</a:t>
            </a:r>
            <a:r>
              <a:rPr lang="en-US" b="1" dirty="0">
                <a:solidFill>
                  <a:srgbClr val="FF0000"/>
                </a:solidFill>
                <a:latin typeface="Algerian" panose="04020705040A02060702" pitchFamily="82" charset="0"/>
              </a:rPr>
              <a:t>Challenging problems</a:t>
            </a:r>
            <a:endParaRPr lang="en-IN" dirty="0">
              <a:solidFill>
                <a:srgbClr val="FF0000"/>
              </a:solidFill>
              <a:latin typeface="Algerian" panose="04020705040A02060702" pitchFamily="82" charset="0"/>
            </a:endParaRPr>
          </a:p>
        </p:txBody>
      </p:sp>
      <p:graphicFrame>
        <p:nvGraphicFramePr>
          <p:cNvPr id="13" name="Diagram 12">
            <a:extLst>
              <a:ext uri="{FF2B5EF4-FFF2-40B4-BE49-F238E27FC236}">
                <a16:creationId xmlns:a16="http://schemas.microsoft.com/office/drawing/2014/main" id="{87090B52-9653-4F37-9CAB-BA62ED7CA31A}"/>
              </a:ext>
            </a:extLst>
          </p:cNvPr>
          <p:cNvGraphicFramePr/>
          <p:nvPr>
            <p:extLst>
              <p:ext uri="{D42A27DB-BD31-4B8C-83A1-F6EECF244321}">
                <p14:modId xmlns:p14="http://schemas.microsoft.com/office/powerpoint/2010/main" val="3691512459"/>
              </p:ext>
            </p:extLst>
          </p:nvPr>
        </p:nvGraphicFramePr>
        <p:xfrm>
          <a:off x="757881" y="2225861"/>
          <a:ext cx="7002162" cy="29871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074" name="Picture 2" descr="See the source image">
            <a:extLst>
              <a:ext uri="{FF2B5EF4-FFF2-40B4-BE49-F238E27FC236}">
                <a16:creationId xmlns:a16="http://schemas.microsoft.com/office/drawing/2014/main" id="{59B86AC1-E2E0-465F-9174-022F2AC53DB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092387" y="980301"/>
            <a:ext cx="3811289" cy="5704703"/>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a:extLst/>
        </p:spPr>
      </p:pic>
    </p:spTree>
    <p:extLst>
      <p:ext uri="{BB962C8B-B14F-4D97-AF65-F5344CB8AC3E}">
        <p14:creationId xmlns:p14="http://schemas.microsoft.com/office/powerpoint/2010/main" val="14033213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0EE1D0-AC69-4D6B-B86B-9640C1AC57D3}"/>
              </a:ext>
            </a:extLst>
          </p:cNvPr>
          <p:cNvSpPr>
            <a:spLocks noGrp="1"/>
          </p:cNvSpPr>
          <p:nvPr>
            <p:ph type="title"/>
          </p:nvPr>
        </p:nvSpPr>
        <p:spPr>
          <a:xfrm>
            <a:off x="1152332" y="-279919"/>
            <a:ext cx="11506199" cy="1456267"/>
          </a:xfrm>
        </p:spPr>
        <p:txBody>
          <a:bodyPr>
            <a:normAutofit/>
          </a:bodyPr>
          <a:lstStyle/>
          <a:p>
            <a:r>
              <a:rPr lang="en-IN" sz="4000" b="1" i="0" u="sng" strike="noStrike" baseline="0" dirty="0">
                <a:solidFill>
                  <a:srgbClr val="FF0000"/>
                </a:solidFill>
                <a:latin typeface="Stencil" panose="040409050D0802020404" pitchFamily="82" charset="0"/>
              </a:rPr>
              <a:t>Solutions to Challenging problems</a:t>
            </a:r>
            <a:endParaRPr lang="en-IN" sz="6600" u="sng" dirty="0">
              <a:solidFill>
                <a:srgbClr val="FF0000"/>
              </a:solidFill>
              <a:latin typeface="Stencil" panose="040409050D0802020404" pitchFamily="82" charset="0"/>
            </a:endParaRPr>
          </a:p>
        </p:txBody>
      </p:sp>
      <p:sp>
        <p:nvSpPr>
          <p:cNvPr id="3" name="TextBox 2">
            <a:extLst>
              <a:ext uri="{FF2B5EF4-FFF2-40B4-BE49-F238E27FC236}">
                <a16:creationId xmlns:a16="http://schemas.microsoft.com/office/drawing/2014/main" id="{47FB96FD-30CE-40AB-8367-4CC4B21444F3}"/>
              </a:ext>
            </a:extLst>
          </p:cNvPr>
          <p:cNvSpPr txBox="1"/>
          <p:nvPr/>
        </p:nvSpPr>
        <p:spPr>
          <a:xfrm>
            <a:off x="298580" y="903528"/>
            <a:ext cx="8285582" cy="5847755"/>
          </a:xfrm>
          <a:prstGeom prst="rect">
            <a:avLst/>
          </a:prstGeom>
          <a:noFill/>
        </p:spPr>
        <p:txBody>
          <a:bodyPr wrap="square" rtlCol="0">
            <a:spAutoFit/>
          </a:bodyPr>
          <a:lstStyle/>
          <a:p>
            <a:pPr marL="342900" indent="-342900">
              <a:buFont typeface="+mj-lt"/>
              <a:buAutoNum type="arabicPeriod"/>
            </a:pPr>
            <a:r>
              <a:rPr lang="en-IN" sz="1700" b="1" i="0" u="none" strike="noStrike" baseline="0" dirty="0">
                <a:latin typeface="TimesNewRomanPS-BoldMT"/>
              </a:rPr>
              <a:t>Solution for connectivity</a:t>
            </a:r>
          </a:p>
          <a:p>
            <a:pPr marL="285750" indent="-285750" algn="l">
              <a:buFont typeface="Wingdings" panose="05000000000000000000" pitchFamily="2" charset="2"/>
              <a:buChar char="ü"/>
            </a:pPr>
            <a:endParaRPr lang="en-US" sz="1700" b="0" i="0" u="none" strike="noStrike" baseline="0" dirty="0">
              <a:latin typeface="TimesNewRomanPSMT"/>
            </a:endParaRPr>
          </a:p>
          <a:p>
            <a:pPr marL="285750" indent="-285750" algn="l">
              <a:buFont typeface="Wingdings" panose="05000000000000000000" pitchFamily="2" charset="2"/>
              <a:buChar char="ü"/>
            </a:pPr>
            <a:r>
              <a:rPr lang="en-US" sz="1700" b="0" i="0" u="none" strike="noStrike" baseline="0" dirty="0">
                <a:latin typeface="TimesNewRomanPSMT"/>
              </a:rPr>
              <a:t>This problem is similar to the connectivity problem in cellular network when you</a:t>
            </a:r>
          </a:p>
          <a:p>
            <a:pPr algn="l"/>
            <a:r>
              <a:rPr lang="en-US" sz="1700" b="0" i="0" u="none" strike="noStrike" baseline="0" dirty="0">
                <a:latin typeface="TimesNewRomanPSMT"/>
              </a:rPr>
              <a:t>     move from one area of the city to another area while speaking with cell-phone. The</a:t>
            </a:r>
          </a:p>
          <a:p>
            <a:pPr algn="l"/>
            <a:r>
              <a:rPr lang="en-IN" sz="1700" b="0" i="0" u="none" strike="noStrike" baseline="0" dirty="0">
                <a:latin typeface="TimesNewRomanPSMT"/>
              </a:rPr>
              <a:t>     solution is called “handover”.</a:t>
            </a:r>
          </a:p>
          <a:p>
            <a:pPr algn="l"/>
            <a:r>
              <a:rPr lang="en-US" sz="1700" b="0" i="0" u="none" strike="noStrike" baseline="0" dirty="0">
                <a:latin typeface="TimesNewRomanPSMT"/>
              </a:rPr>
              <a:t>  </a:t>
            </a:r>
          </a:p>
          <a:p>
            <a:pPr marL="285750" indent="-285750" algn="l">
              <a:buFont typeface="Wingdings" panose="05000000000000000000" pitchFamily="2" charset="2"/>
              <a:buChar char="ü"/>
            </a:pPr>
            <a:r>
              <a:rPr lang="en-US" sz="1700" dirty="0">
                <a:latin typeface="TimesNewRomanPSMT"/>
              </a:rPr>
              <a:t>By this method </a:t>
            </a:r>
            <a:r>
              <a:rPr lang="en-US" sz="1700" b="0" i="0" u="none" strike="noStrike" baseline="0" dirty="0">
                <a:latin typeface="TimesNewRomanPSMT"/>
              </a:rPr>
              <a:t>the user is transferred from one BS to another Handover is done in the area that two BS’s have common coverage. </a:t>
            </a:r>
          </a:p>
          <a:p>
            <a:pPr algn="l"/>
            <a:endParaRPr lang="en-US" sz="1700" dirty="0">
              <a:latin typeface="TimesNewRomanPSMT"/>
            </a:endParaRPr>
          </a:p>
          <a:p>
            <a:pPr algn="l"/>
            <a:r>
              <a:rPr lang="en-US" sz="1700" b="1" dirty="0">
                <a:latin typeface="TimesNewRomanPSMT"/>
              </a:rPr>
              <a:t>2</a:t>
            </a:r>
            <a:r>
              <a:rPr lang="en-US" sz="1700" dirty="0">
                <a:latin typeface="TimesNewRomanPSMT"/>
              </a:rPr>
              <a:t>.  </a:t>
            </a:r>
            <a:r>
              <a:rPr lang="en-IN" sz="1700" b="1" i="0" u="none" strike="noStrike" baseline="0" dirty="0">
                <a:latin typeface="TimesNewRomanPS-BoldMT"/>
              </a:rPr>
              <a:t>Solution for multiuser support</a:t>
            </a:r>
          </a:p>
          <a:p>
            <a:pPr algn="l"/>
            <a:r>
              <a:rPr lang="en-IN" sz="1700" b="1" i="0" u="none" strike="noStrike" baseline="0" dirty="0">
                <a:latin typeface="TimesNewRomanPS-BoldMT"/>
              </a:rPr>
              <a:t>    </a:t>
            </a:r>
            <a:r>
              <a:rPr lang="en-IN" sz="1700" i="0" u="none" strike="noStrike" baseline="0" dirty="0">
                <a:latin typeface="TimesNewRomanPS-BoldMT"/>
              </a:rPr>
              <a:t>There are two types of so</a:t>
            </a:r>
            <a:r>
              <a:rPr lang="en-IN" sz="1700" dirty="0">
                <a:latin typeface="TimesNewRomanPS-BoldMT"/>
              </a:rPr>
              <a:t>lutions for multiuser support issue</a:t>
            </a:r>
          </a:p>
          <a:p>
            <a:pPr marL="400050" indent="-400050" algn="l">
              <a:buFont typeface="+mj-lt"/>
              <a:buAutoNum type="romanLcPeriod"/>
            </a:pPr>
            <a:r>
              <a:rPr lang="en-IN" sz="1700" b="0" i="0" u="none" strike="noStrike" baseline="0" dirty="0">
                <a:latin typeface="TimesNewRomanPSMT"/>
              </a:rPr>
              <a:t>time division multiplexing</a:t>
            </a:r>
            <a:endParaRPr lang="en-IN" sz="1700" b="0" i="0" u="none" strike="noStrike" baseline="0" dirty="0">
              <a:latin typeface="TimesNewRomanPS-BoldMT"/>
            </a:endParaRPr>
          </a:p>
          <a:p>
            <a:pPr marL="400050" indent="-400050" algn="l">
              <a:buFont typeface="+mj-lt"/>
              <a:buAutoNum type="romanLcPeriod"/>
            </a:pPr>
            <a:r>
              <a:rPr lang="en-IN" sz="1700" b="0" i="0" u="none" strike="noStrike" baseline="0" dirty="0">
                <a:latin typeface="TimesNewRomanPSMT"/>
              </a:rPr>
              <a:t>code division multiple access</a:t>
            </a:r>
            <a:endParaRPr lang="en-IN" sz="1700" b="1" i="0" u="none" strike="noStrike" baseline="0" dirty="0">
              <a:latin typeface="TimesNewRomanPS-BoldMT"/>
            </a:endParaRPr>
          </a:p>
          <a:p>
            <a:pPr algn="l"/>
            <a:endParaRPr lang="en-IN" sz="1700" dirty="0"/>
          </a:p>
          <a:p>
            <a:pPr marL="285750" indent="-285750" algn="l">
              <a:buFont typeface="Wingdings" panose="05000000000000000000" pitchFamily="2" charset="2"/>
              <a:buChar char="ü"/>
            </a:pPr>
            <a:r>
              <a:rPr lang="en-IN" sz="1700" b="1" u="sng" dirty="0"/>
              <a:t>Time division multiplexing </a:t>
            </a:r>
          </a:p>
          <a:p>
            <a:pPr marL="285750" indent="-285750" algn="l">
              <a:buFont typeface="Arial" panose="020B0604020202020204" pitchFamily="34" charset="0"/>
              <a:buChar char="•"/>
            </a:pPr>
            <a:r>
              <a:rPr lang="en-IN" sz="1700" b="0" i="0" u="none" strike="noStrike" baseline="0" dirty="0">
                <a:latin typeface="TimesNewRomanPSMT"/>
              </a:rPr>
              <a:t>Each frame is </a:t>
            </a:r>
            <a:r>
              <a:rPr lang="en-US" sz="1700" b="0" i="0" u="none" strike="noStrike" baseline="0" dirty="0">
                <a:latin typeface="TimesNewRomanPSMT"/>
              </a:rPr>
              <a:t>divided into equal time slots. </a:t>
            </a:r>
          </a:p>
          <a:p>
            <a:pPr marL="285750" indent="-285750" algn="l">
              <a:buFont typeface="Arial" panose="020B0604020202020204" pitchFamily="34" charset="0"/>
              <a:buChar char="•"/>
            </a:pPr>
            <a:r>
              <a:rPr lang="en-US" sz="1700" b="0" i="0" u="none" strike="noStrike" baseline="0" dirty="0">
                <a:latin typeface="TimesNewRomanPSMT"/>
              </a:rPr>
              <a:t>Each user transmits data in one time slot in a </a:t>
            </a:r>
            <a:r>
              <a:rPr lang="en-IN" sz="1700" b="0" i="0" u="none" strike="noStrike" baseline="0" dirty="0">
                <a:latin typeface="TimesNewRomanPSMT"/>
              </a:rPr>
              <a:t>predefined order.</a:t>
            </a:r>
          </a:p>
          <a:p>
            <a:pPr algn="l"/>
            <a:endParaRPr lang="en-IN" sz="1700" dirty="0">
              <a:latin typeface="TimesNewRomanPSMT"/>
            </a:endParaRPr>
          </a:p>
          <a:p>
            <a:pPr marL="285750" indent="-285750">
              <a:buFont typeface="Wingdings" panose="05000000000000000000" pitchFamily="2" charset="2"/>
              <a:buChar char="ü"/>
            </a:pPr>
            <a:r>
              <a:rPr lang="en-IN" sz="1700" b="1" u="sng" dirty="0">
                <a:latin typeface="TimesNewRomanPSMT"/>
              </a:rPr>
              <a:t>C</a:t>
            </a:r>
            <a:r>
              <a:rPr lang="en-IN" sz="1700" b="1" i="0" u="sng" strike="noStrike" baseline="0" dirty="0">
                <a:latin typeface="TimesNewRomanPSMT"/>
              </a:rPr>
              <a:t>ode division multiple access</a:t>
            </a:r>
            <a:endParaRPr lang="en-IN" sz="1700" b="1" i="0" u="sng" strike="noStrike" baseline="0" dirty="0">
              <a:latin typeface="TimesNewRomanPS-BoldMT"/>
            </a:endParaRPr>
          </a:p>
          <a:p>
            <a:pPr marL="285750" indent="-285750" algn="l">
              <a:buFont typeface="Arial" panose="020B0604020202020204" pitchFamily="34" charset="0"/>
              <a:buChar char="•"/>
            </a:pPr>
            <a:r>
              <a:rPr lang="en-US" sz="1700" b="0" i="0" u="none" strike="noStrike" baseline="0" dirty="0">
                <a:latin typeface="TimesNewRomanPSMT"/>
              </a:rPr>
              <a:t>Codes are assigned to users. </a:t>
            </a:r>
          </a:p>
          <a:p>
            <a:pPr marL="285750" indent="-285750" algn="l">
              <a:buFont typeface="Arial" panose="020B0604020202020204" pitchFamily="34" charset="0"/>
              <a:buChar char="•"/>
            </a:pPr>
            <a:r>
              <a:rPr lang="en-US" sz="1700" b="0" i="0" u="none" strike="noStrike" baseline="0" dirty="0">
                <a:latin typeface="TimesNewRomanPSMT"/>
              </a:rPr>
              <a:t>Each user transmits its data using the assigned signature pattern. </a:t>
            </a:r>
          </a:p>
          <a:p>
            <a:pPr marL="285750" indent="-285750" algn="l">
              <a:buFont typeface="Arial" panose="020B0604020202020204" pitchFamily="34" charset="0"/>
              <a:buChar char="•"/>
            </a:pPr>
            <a:r>
              <a:rPr lang="en-US" sz="1700" b="0" i="0" u="none" strike="noStrike" baseline="0" dirty="0">
                <a:latin typeface="TimesNewRomanPSMT"/>
              </a:rPr>
              <a:t>It is used in 3G and 4G cellular networks</a:t>
            </a:r>
            <a:endParaRPr lang="en-IN" sz="1700" u="sng" dirty="0"/>
          </a:p>
        </p:txBody>
      </p:sp>
      <p:pic>
        <p:nvPicPr>
          <p:cNvPr id="5122" name="Picture 2" descr="See the source image">
            <a:extLst>
              <a:ext uri="{FF2B5EF4-FFF2-40B4-BE49-F238E27FC236}">
                <a16:creationId xmlns:a16="http://schemas.microsoft.com/office/drawing/2014/main" id="{B4BF52C5-C714-47A1-847C-C0A7C5AC13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43136" y="2813596"/>
            <a:ext cx="5635016" cy="39376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40841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3826221-85E9-4AE7-8C0A-8603A0C7AE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975" y="-6226"/>
            <a:ext cx="6096000" cy="3429000"/>
          </a:xfrm>
          <a:prstGeom prst="rect">
            <a:avLst/>
          </a:prstGeom>
          <a:ln w="88900" cap="sq" cmpd="thickThin">
            <a:solidFill>
              <a:srgbClr val="000000"/>
            </a:solidFill>
            <a:prstDash val="solid"/>
            <a:miter lim="800000"/>
          </a:ln>
          <a:effectLst>
            <a:innerShdw blurRad="76200">
              <a:srgbClr val="000000"/>
            </a:innerShdw>
          </a:effectLst>
        </p:spPr>
      </p:pic>
      <p:pic>
        <p:nvPicPr>
          <p:cNvPr id="8" name="Picture 7">
            <a:extLst>
              <a:ext uri="{FF2B5EF4-FFF2-40B4-BE49-F238E27FC236}">
                <a16:creationId xmlns:a16="http://schemas.microsoft.com/office/drawing/2014/main" id="{390E8534-79B4-4C93-9D86-8EDA1A885E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3429000"/>
            <a:ext cx="6096000" cy="3429000"/>
          </a:xfrm>
          <a:prstGeom prst="rect">
            <a:avLst/>
          </a:prstGeom>
          <a:ln w="88900" cap="sq" cmpd="thickThin">
            <a:solidFill>
              <a:srgbClr val="000000"/>
            </a:solidFill>
            <a:prstDash val="solid"/>
            <a:miter lim="800000"/>
          </a:ln>
          <a:effectLst>
            <a:innerShdw blurRad="76200">
              <a:srgbClr val="000000"/>
            </a:innerShdw>
          </a:effectLst>
        </p:spPr>
      </p:pic>
      <p:sp>
        <p:nvSpPr>
          <p:cNvPr id="9" name="TextBox 8">
            <a:extLst>
              <a:ext uri="{FF2B5EF4-FFF2-40B4-BE49-F238E27FC236}">
                <a16:creationId xmlns:a16="http://schemas.microsoft.com/office/drawing/2014/main" id="{8ECDAAA1-1F31-4637-869A-19BEB5E48437}"/>
              </a:ext>
            </a:extLst>
          </p:cNvPr>
          <p:cNvSpPr txBox="1"/>
          <p:nvPr/>
        </p:nvSpPr>
        <p:spPr>
          <a:xfrm>
            <a:off x="3455436" y="4614054"/>
            <a:ext cx="2724539" cy="307777"/>
          </a:xfrm>
          <a:prstGeom prst="rect">
            <a:avLst/>
          </a:prstGeom>
          <a:noFill/>
        </p:spPr>
        <p:txBody>
          <a:bodyPr wrap="square" rtlCol="0">
            <a:spAutoFit/>
          </a:bodyPr>
          <a:lstStyle/>
          <a:p>
            <a:r>
              <a:rPr lang="en-US" sz="1400" dirty="0">
                <a:solidFill>
                  <a:schemeClr val="bg1"/>
                </a:solidFill>
              </a:rPr>
              <a:t>Data stream divided into frames</a:t>
            </a:r>
            <a:endParaRPr lang="en-IN" sz="1400" dirty="0">
              <a:solidFill>
                <a:schemeClr val="bg1"/>
              </a:solidFill>
            </a:endParaRPr>
          </a:p>
        </p:txBody>
      </p:sp>
      <p:cxnSp>
        <p:nvCxnSpPr>
          <p:cNvPr id="11" name="Straight Arrow Connector 10">
            <a:extLst>
              <a:ext uri="{FF2B5EF4-FFF2-40B4-BE49-F238E27FC236}">
                <a16:creationId xmlns:a16="http://schemas.microsoft.com/office/drawing/2014/main" id="{BD631EB4-58FD-450A-AE02-82580E39291B}"/>
              </a:ext>
            </a:extLst>
          </p:cNvPr>
          <p:cNvCxnSpPr/>
          <p:nvPr/>
        </p:nvCxnSpPr>
        <p:spPr>
          <a:xfrm>
            <a:off x="6096000" y="4767943"/>
            <a:ext cx="126585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57510A14-1194-467F-B40C-FF8A52F21074}"/>
              </a:ext>
            </a:extLst>
          </p:cNvPr>
          <p:cNvSpPr txBox="1"/>
          <p:nvPr/>
        </p:nvSpPr>
        <p:spPr>
          <a:xfrm>
            <a:off x="3497423" y="5143500"/>
            <a:ext cx="2640564" cy="523220"/>
          </a:xfrm>
          <a:prstGeom prst="rect">
            <a:avLst/>
          </a:prstGeom>
          <a:noFill/>
        </p:spPr>
        <p:txBody>
          <a:bodyPr wrap="square" rtlCol="0">
            <a:spAutoFit/>
          </a:bodyPr>
          <a:lstStyle/>
          <a:p>
            <a:r>
              <a:rPr lang="en-US" sz="1400" dirty="0">
                <a:solidFill>
                  <a:schemeClr val="bg1"/>
                </a:solidFill>
              </a:rPr>
              <a:t>Frames divided into time slots . Each user is allocated one slot</a:t>
            </a:r>
            <a:endParaRPr lang="en-IN" sz="1400" dirty="0">
              <a:solidFill>
                <a:schemeClr val="bg1"/>
              </a:solidFill>
            </a:endParaRPr>
          </a:p>
        </p:txBody>
      </p:sp>
      <p:cxnSp>
        <p:nvCxnSpPr>
          <p:cNvPr id="15" name="Straight Arrow Connector 14">
            <a:extLst>
              <a:ext uri="{FF2B5EF4-FFF2-40B4-BE49-F238E27FC236}">
                <a16:creationId xmlns:a16="http://schemas.microsoft.com/office/drawing/2014/main" id="{CCED157D-C61E-4602-9AAD-526D4B200C15}"/>
              </a:ext>
            </a:extLst>
          </p:cNvPr>
          <p:cNvCxnSpPr/>
          <p:nvPr/>
        </p:nvCxnSpPr>
        <p:spPr>
          <a:xfrm>
            <a:off x="6096000" y="5277235"/>
            <a:ext cx="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07CE4118-8178-4F7D-B24C-207FC9BEDC0C}"/>
              </a:ext>
            </a:extLst>
          </p:cNvPr>
          <p:cNvCxnSpPr>
            <a:stCxn id="13" idx="3"/>
          </p:cNvCxnSpPr>
          <p:nvPr/>
        </p:nvCxnSpPr>
        <p:spPr>
          <a:xfrm>
            <a:off x="6137987" y="5405110"/>
            <a:ext cx="122386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19B8C45B-F2EC-4CBB-80F8-B42D1AF328EA}"/>
              </a:ext>
            </a:extLst>
          </p:cNvPr>
          <p:cNvSpPr txBox="1"/>
          <p:nvPr/>
        </p:nvSpPr>
        <p:spPr>
          <a:xfrm>
            <a:off x="3455436" y="5888389"/>
            <a:ext cx="2410408" cy="738664"/>
          </a:xfrm>
          <a:prstGeom prst="rect">
            <a:avLst/>
          </a:prstGeom>
          <a:noFill/>
        </p:spPr>
        <p:txBody>
          <a:bodyPr wrap="square" rtlCol="0">
            <a:spAutoFit/>
          </a:bodyPr>
          <a:lstStyle/>
          <a:p>
            <a:r>
              <a:rPr lang="en-US" sz="1400" dirty="0">
                <a:solidFill>
                  <a:schemeClr val="bg1"/>
                </a:solidFill>
              </a:rPr>
              <a:t>Time slots contains data with a guard period if needed for synchronization</a:t>
            </a:r>
            <a:endParaRPr lang="en-IN" sz="1400" dirty="0">
              <a:solidFill>
                <a:schemeClr val="bg1"/>
              </a:solidFill>
            </a:endParaRPr>
          </a:p>
        </p:txBody>
      </p:sp>
      <p:cxnSp>
        <p:nvCxnSpPr>
          <p:cNvPr id="20" name="Straight Arrow Connector 19">
            <a:extLst>
              <a:ext uri="{FF2B5EF4-FFF2-40B4-BE49-F238E27FC236}">
                <a16:creationId xmlns:a16="http://schemas.microsoft.com/office/drawing/2014/main" id="{55DC262D-7865-4D99-9594-8631BE98FB54}"/>
              </a:ext>
            </a:extLst>
          </p:cNvPr>
          <p:cNvCxnSpPr/>
          <p:nvPr/>
        </p:nvCxnSpPr>
        <p:spPr>
          <a:xfrm>
            <a:off x="6096000" y="6354147"/>
            <a:ext cx="126585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70327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80FBCF47-6A5E-4B3E-8076-3F41F9878D6B}"/>
              </a:ext>
            </a:extLst>
          </p:cNvPr>
          <p:cNvSpPr>
            <a:spLocks noGrp="1"/>
          </p:cNvSpPr>
          <p:nvPr>
            <p:ph type="title"/>
          </p:nvPr>
        </p:nvSpPr>
        <p:spPr>
          <a:xfrm>
            <a:off x="1152332" y="-279919"/>
            <a:ext cx="11506199" cy="1456267"/>
          </a:xfrm>
        </p:spPr>
        <p:txBody>
          <a:bodyPr>
            <a:normAutofit/>
          </a:bodyPr>
          <a:lstStyle/>
          <a:p>
            <a:r>
              <a:rPr lang="en-IN" sz="4000" b="1" i="0" u="sng" strike="noStrike" baseline="0" dirty="0">
                <a:solidFill>
                  <a:srgbClr val="FF0000"/>
                </a:solidFill>
                <a:latin typeface="Stencil" panose="040409050D0802020404" pitchFamily="82" charset="0"/>
              </a:rPr>
              <a:t>Solutions to Challenging problems</a:t>
            </a:r>
            <a:endParaRPr lang="en-IN" sz="6600" u="sng" dirty="0">
              <a:solidFill>
                <a:srgbClr val="FF0000"/>
              </a:solidFill>
              <a:latin typeface="Stencil" panose="040409050D0802020404" pitchFamily="82" charset="0"/>
            </a:endParaRPr>
          </a:p>
        </p:txBody>
      </p:sp>
      <p:sp>
        <p:nvSpPr>
          <p:cNvPr id="13" name="TextBox 12">
            <a:extLst>
              <a:ext uri="{FF2B5EF4-FFF2-40B4-BE49-F238E27FC236}">
                <a16:creationId xmlns:a16="http://schemas.microsoft.com/office/drawing/2014/main" id="{B3D200A0-8101-43DF-96ED-432B31F2FE0B}"/>
              </a:ext>
            </a:extLst>
          </p:cNvPr>
          <p:cNvSpPr txBox="1"/>
          <p:nvPr/>
        </p:nvSpPr>
        <p:spPr>
          <a:xfrm>
            <a:off x="382555" y="1759312"/>
            <a:ext cx="5713445" cy="3339376"/>
          </a:xfrm>
          <a:prstGeom prst="rect">
            <a:avLst/>
          </a:prstGeom>
          <a:noFill/>
        </p:spPr>
        <p:txBody>
          <a:bodyPr wrap="square" rtlCol="0">
            <a:spAutoFit/>
          </a:bodyPr>
          <a:lstStyle/>
          <a:p>
            <a:r>
              <a:rPr lang="en-IN" sz="1700" b="1" i="0" u="none" strike="noStrike" baseline="0" dirty="0">
                <a:latin typeface="TimesNewRomanPS-BoldMT"/>
              </a:rPr>
              <a:t>3. </a:t>
            </a:r>
            <a:r>
              <a:rPr lang="en-IN" sz="2400" b="1" i="0" u="none" strike="noStrike" baseline="0" dirty="0">
                <a:latin typeface="TimesNewRomanPS-BoldMT"/>
              </a:rPr>
              <a:t>Solution for shadowing</a:t>
            </a:r>
          </a:p>
          <a:p>
            <a:endParaRPr lang="en-IN" sz="1700" b="1" dirty="0">
              <a:latin typeface="TimesNewRomanPS-BoldMT"/>
            </a:endParaRPr>
          </a:p>
          <a:p>
            <a:endParaRPr lang="en-IN" sz="1700" b="1" i="0" u="none" strike="noStrike" baseline="0" dirty="0">
              <a:latin typeface="TimesNewRomanPS-BoldMT"/>
            </a:endParaRPr>
          </a:p>
          <a:p>
            <a:pPr marL="285750" indent="-285750">
              <a:buFont typeface="Wingdings" panose="05000000000000000000" pitchFamily="2" charset="2"/>
              <a:buChar char="ü"/>
            </a:pPr>
            <a:r>
              <a:rPr lang="en-US" sz="1700" b="1" i="0" u="none" strike="noStrike" baseline="0" dirty="0">
                <a:latin typeface="TimesNewRomanPS-BoldMT"/>
              </a:rPr>
              <a:t> When the line-of-sight (LOS) part (which is received via direct path) is blocked, the impulse response is only the second part. </a:t>
            </a:r>
          </a:p>
          <a:p>
            <a:pPr marL="285750" indent="-285750">
              <a:buFont typeface="Wingdings" panose="05000000000000000000" pitchFamily="2" charset="2"/>
              <a:buChar char="ü"/>
            </a:pPr>
            <a:endParaRPr lang="en-US" sz="1700" b="1" dirty="0">
              <a:latin typeface="TimesNewRomanPS-BoldMT"/>
            </a:endParaRPr>
          </a:p>
          <a:p>
            <a:pPr marL="285750" indent="-285750">
              <a:buFont typeface="Wingdings" panose="05000000000000000000" pitchFamily="2" charset="2"/>
              <a:buChar char="ü"/>
            </a:pPr>
            <a:endParaRPr lang="en-US" sz="1700" b="1" i="0" u="none" strike="noStrike" baseline="0" dirty="0">
              <a:latin typeface="TimesNewRomanPS-BoldMT"/>
            </a:endParaRPr>
          </a:p>
          <a:p>
            <a:pPr marL="285750" indent="-285750">
              <a:buFont typeface="Wingdings" panose="05000000000000000000" pitchFamily="2" charset="2"/>
              <a:buChar char="ü"/>
            </a:pPr>
            <a:r>
              <a:rPr lang="en-US" sz="1700" b="1" i="0" u="none" strike="noStrike" baseline="0" dirty="0">
                <a:latin typeface="TimesNewRomanPS-BoldMT"/>
              </a:rPr>
              <a:t>Then the data can be recovered using the second part which is indeed the received data from the indirect paths (multipath signal)</a:t>
            </a:r>
            <a:r>
              <a:rPr lang="en-IN" sz="1700" b="1" i="0" u="none" strike="noStrike" baseline="0" dirty="0">
                <a:latin typeface="TimesNewRomanPS-BoldMT"/>
              </a:rPr>
              <a:t> </a:t>
            </a:r>
          </a:p>
          <a:p>
            <a:pPr marL="285750" indent="-285750">
              <a:buFont typeface="Wingdings" panose="05000000000000000000" pitchFamily="2" charset="2"/>
              <a:buChar char="ü"/>
            </a:pPr>
            <a:endParaRPr lang="en-IN" sz="1700" dirty="0"/>
          </a:p>
        </p:txBody>
      </p:sp>
      <p:pic>
        <p:nvPicPr>
          <p:cNvPr id="1026" name="Picture 2" descr="Analysis of area data rate with shadowing effects in Li-Fi and RF hybrid  network | Semantic Scholar">
            <a:extLst>
              <a:ext uri="{FF2B5EF4-FFF2-40B4-BE49-F238E27FC236}">
                <a16:creationId xmlns:a16="http://schemas.microsoft.com/office/drawing/2014/main" id="{BCA91942-89FF-4EB7-897B-12AE5B2AD2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2957" y="1352550"/>
            <a:ext cx="5219700" cy="4362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07670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982D678-87DA-4B48-B917-981D922EE131}"/>
              </a:ext>
            </a:extLst>
          </p:cNvPr>
          <p:cNvSpPr txBox="1"/>
          <p:nvPr/>
        </p:nvSpPr>
        <p:spPr>
          <a:xfrm>
            <a:off x="3904232" y="198526"/>
            <a:ext cx="5197151" cy="707886"/>
          </a:xfrm>
          <a:prstGeom prst="rect">
            <a:avLst/>
          </a:prstGeom>
          <a:noFill/>
        </p:spPr>
        <p:txBody>
          <a:bodyPr wrap="square" rtlCol="0">
            <a:spAutoFit/>
          </a:bodyPr>
          <a:lstStyle/>
          <a:p>
            <a:r>
              <a:rPr lang="en-US" sz="4000" b="1" u="sng" dirty="0">
                <a:solidFill>
                  <a:srgbClr val="FF0000"/>
                </a:solidFill>
                <a:effectLst>
                  <a:outerShdw blurRad="38100" dist="38100" dir="2700000" algn="tl">
                    <a:srgbClr val="000000">
                      <a:alpha val="43137"/>
                    </a:srgbClr>
                  </a:outerShdw>
                </a:effectLst>
              </a:rPr>
              <a:t>CONCLUSION</a:t>
            </a:r>
            <a:endParaRPr lang="en-IN" sz="4000" b="1" u="sng" dirty="0">
              <a:solidFill>
                <a:srgbClr val="FF0000"/>
              </a:solidFill>
              <a:effectLst>
                <a:outerShdw blurRad="38100" dist="38100" dir="2700000" algn="tl">
                  <a:srgbClr val="000000">
                    <a:alpha val="43137"/>
                  </a:srgbClr>
                </a:outerShdw>
              </a:effectLst>
            </a:endParaRPr>
          </a:p>
        </p:txBody>
      </p:sp>
      <p:sp>
        <p:nvSpPr>
          <p:cNvPr id="6" name="Content Placeholder 5">
            <a:extLst>
              <a:ext uri="{FF2B5EF4-FFF2-40B4-BE49-F238E27FC236}">
                <a16:creationId xmlns:a16="http://schemas.microsoft.com/office/drawing/2014/main" id="{35056689-60A0-40C4-BFEE-B0648AE2653A}"/>
              </a:ext>
            </a:extLst>
          </p:cNvPr>
          <p:cNvSpPr>
            <a:spLocks noGrp="1"/>
          </p:cNvSpPr>
          <p:nvPr>
            <p:ph idx="1"/>
          </p:nvPr>
        </p:nvSpPr>
        <p:spPr>
          <a:xfrm>
            <a:off x="4917989" y="1029728"/>
            <a:ext cx="7109254" cy="5313407"/>
          </a:xfrm>
        </p:spPr>
        <p:txBody>
          <a:bodyPr>
            <a:normAutofit lnSpcReduction="10000"/>
          </a:bodyPr>
          <a:lstStyle/>
          <a:p>
            <a:pPr marL="0" indent="0" algn="l">
              <a:buNone/>
            </a:pPr>
            <a:r>
              <a:rPr lang="en-US" sz="1800" b="0" i="0" u="none" strike="noStrike" baseline="0" dirty="0">
                <a:latin typeface="TimesNewRomanPSMT"/>
              </a:rPr>
              <a:t>The possibilities are numerous and can be explored further. If his technology can be put into practical use,</a:t>
            </a:r>
          </a:p>
          <a:p>
            <a:pPr marL="0" indent="0" algn="l">
              <a:buNone/>
            </a:pPr>
            <a:r>
              <a:rPr lang="en-US" sz="1800" b="0" i="0" u="none" strike="noStrike" baseline="0" dirty="0">
                <a:latin typeface="TimesNewRomanPSMT"/>
              </a:rPr>
              <a:t> every bulb can be used something like a Wi-Fi hotspot to transmit wireless data and we will proceed toward</a:t>
            </a:r>
          </a:p>
          <a:p>
            <a:pPr marL="0" indent="0" algn="l">
              <a:buNone/>
            </a:pPr>
            <a:r>
              <a:rPr lang="en-US" sz="1800" b="0" i="0" u="none" strike="noStrike" baseline="0" dirty="0">
                <a:latin typeface="TimesNewRomanPSMT"/>
              </a:rPr>
              <a:t> the cleaner, greener, safer and brighter future. The concept of Li-Fi is currently attracting a great deal of</a:t>
            </a:r>
          </a:p>
          <a:p>
            <a:pPr marL="0" indent="0" algn="l">
              <a:buNone/>
            </a:pPr>
            <a:r>
              <a:rPr lang="en-US" sz="1800" b="0" i="0" u="none" strike="noStrike" baseline="0" dirty="0">
                <a:latin typeface="TimesNewRomanPSMT"/>
              </a:rPr>
              <a:t> interest, not least because it may offer a genuine and very efficient alternative to radio-based wireless. As a</a:t>
            </a:r>
          </a:p>
          <a:p>
            <a:pPr marL="0" indent="0" algn="l">
              <a:buNone/>
            </a:pPr>
            <a:r>
              <a:rPr lang="en-US" sz="1800" b="0" i="0" u="none" strike="noStrike" baseline="0" dirty="0">
                <a:latin typeface="TimesNewRomanPSMT"/>
              </a:rPr>
              <a:t> growing number of people and their many devices access wireless internet, the airwaves are becoming</a:t>
            </a:r>
          </a:p>
          <a:p>
            <a:pPr marL="0" indent="0" algn="l">
              <a:buNone/>
            </a:pPr>
            <a:r>
              <a:rPr lang="en-US" sz="1800" b="0" i="0" u="none" strike="noStrike" baseline="0" dirty="0">
                <a:latin typeface="TimesNewRomanPSMT"/>
              </a:rPr>
              <a:t> increasingly clogged, making it more and more difficult to get a reliable, high-speed signal. This may solve</a:t>
            </a:r>
          </a:p>
          <a:p>
            <a:pPr marL="0" indent="0" algn="l">
              <a:buNone/>
            </a:pPr>
            <a:r>
              <a:rPr lang="en-US" sz="1800" b="0" i="0" u="none" strike="noStrike" baseline="0" dirty="0">
                <a:latin typeface="TimesNewRomanPSMT"/>
              </a:rPr>
              <a:t> issues such as the shortage of radio-frequency bandwidth and also allow internet where traditional radio</a:t>
            </a:r>
          </a:p>
          <a:p>
            <a:pPr marL="0" indent="0" algn="l">
              <a:buNone/>
            </a:pPr>
            <a:r>
              <a:rPr lang="en-US" sz="1800" b="0" i="0" u="none" strike="noStrike" baseline="0" dirty="0">
                <a:latin typeface="TimesNewRomanPSMT"/>
              </a:rPr>
              <a:t>based wireless isn’t allowed such as aircraft or hospitals. One of the shortcomings however is that it only</a:t>
            </a:r>
          </a:p>
          <a:p>
            <a:pPr marL="0" indent="0" algn="l">
              <a:buNone/>
            </a:pPr>
            <a:r>
              <a:rPr lang="en-US" sz="1800" b="0" i="0" u="none" strike="noStrike" baseline="0" dirty="0">
                <a:latin typeface="TimesNewRomanPSMT"/>
              </a:rPr>
              <a:t> work in direct line of sight.</a:t>
            </a:r>
            <a:endParaRPr lang="en-IN" dirty="0"/>
          </a:p>
        </p:txBody>
      </p:sp>
      <p:pic>
        <p:nvPicPr>
          <p:cNvPr id="4098" name="Picture 2" descr="See the source image">
            <a:extLst>
              <a:ext uri="{FF2B5EF4-FFF2-40B4-BE49-F238E27FC236}">
                <a16:creationId xmlns:a16="http://schemas.microsoft.com/office/drawing/2014/main" id="{DFCBE60E-AD1C-4AB6-9839-C95FF2CE6C8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4757" y="1664043"/>
            <a:ext cx="4646140" cy="4341341"/>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11945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35E0C2-AAAA-4028-990B-5F3FC36EA126}"/>
              </a:ext>
            </a:extLst>
          </p:cNvPr>
          <p:cNvSpPr>
            <a:spLocks noGrp="1"/>
          </p:cNvSpPr>
          <p:nvPr>
            <p:ph type="ctrTitle"/>
          </p:nvPr>
        </p:nvSpPr>
        <p:spPr>
          <a:xfrm>
            <a:off x="0" y="0"/>
            <a:ext cx="12192000" cy="1192660"/>
          </a:xfrm>
        </p:spPr>
        <p:txBody>
          <a:bodyPr>
            <a:normAutofit/>
          </a:bodyPr>
          <a:lstStyle/>
          <a:p>
            <a:pPr algn="ctr"/>
            <a:r>
              <a:rPr lang="en-US" b="1" u="sng" dirty="0">
                <a:solidFill>
                  <a:srgbClr val="FF0000"/>
                </a:solidFill>
                <a:effectLst>
                  <a:outerShdw blurRad="38100" dist="38100" dir="2700000" algn="tl">
                    <a:srgbClr val="000000">
                      <a:alpha val="43137"/>
                    </a:srgbClr>
                  </a:outerShdw>
                </a:effectLst>
              </a:rPr>
              <a:t>references</a:t>
            </a:r>
            <a:endParaRPr lang="en-IN" dirty="0"/>
          </a:p>
        </p:txBody>
      </p:sp>
      <p:sp>
        <p:nvSpPr>
          <p:cNvPr id="3" name="Subtitle 2">
            <a:extLst>
              <a:ext uri="{FF2B5EF4-FFF2-40B4-BE49-F238E27FC236}">
                <a16:creationId xmlns:a16="http://schemas.microsoft.com/office/drawing/2014/main" id="{F5C1097B-1DB5-4388-9D76-D519E83E4573}"/>
              </a:ext>
            </a:extLst>
          </p:cNvPr>
          <p:cNvSpPr>
            <a:spLocks noGrp="1"/>
          </p:cNvSpPr>
          <p:nvPr>
            <p:ph type="subTitle" idx="1"/>
          </p:nvPr>
        </p:nvSpPr>
        <p:spPr>
          <a:xfrm>
            <a:off x="0" y="1721708"/>
            <a:ext cx="12192000" cy="4069491"/>
          </a:xfrm>
        </p:spPr>
        <p:txBody>
          <a:bodyPr/>
          <a:lstStyle/>
          <a:p>
            <a:pPr marL="342900" indent="-342900" algn="l">
              <a:buFont typeface="+mj-lt"/>
              <a:buAutoNum type="arabicPeriod"/>
            </a:pPr>
            <a:r>
              <a:rPr lang="en-IN" dirty="0">
                <a:solidFill>
                  <a:schemeClr val="bg1"/>
                </a:solidFill>
                <a:hlinkClick r:id="rId2">
                  <a:extLst>
                    <a:ext uri="{A12FA001-AC4F-418D-AE19-62706E023703}">
                      <ahyp:hlinkClr xmlns:ahyp="http://schemas.microsoft.com/office/drawing/2018/hyperlinkcolor" val="tx"/>
                    </a:ext>
                  </a:extLst>
                </a:hlinkClick>
              </a:rPr>
              <a:t>https://www.irjet.net/archives/V5/i2/IRJET-V5I260.pdf</a:t>
            </a:r>
            <a:endParaRPr lang="en-IN" dirty="0">
              <a:solidFill>
                <a:schemeClr val="bg1"/>
              </a:solidFill>
            </a:endParaRPr>
          </a:p>
          <a:p>
            <a:pPr marL="342900" indent="-342900" algn="l">
              <a:buFont typeface="+mj-lt"/>
              <a:buAutoNum type="arabicPeriod"/>
            </a:pPr>
            <a:r>
              <a:rPr lang="en-IN" dirty="0">
                <a:solidFill>
                  <a:schemeClr val="bg1"/>
                </a:solidFill>
                <a:hlinkClick r:id="rId3">
                  <a:extLst>
                    <a:ext uri="{A12FA001-AC4F-418D-AE19-62706E023703}">
                      <ahyp:hlinkClr xmlns:ahyp="http://schemas.microsoft.com/office/drawing/2018/hyperlinkcolor" val="tx"/>
                    </a:ext>
                  </a:extLst>
                </a:hlinkClick>
              </a:rPr>
              <a:t>https://lifi.co/what is LiFi%20is%20a%20wireless%20optical,radio%20waves%20to%20transmit%20information</a:t>
            </a:r>
            <a:endParaRPr lang="en-IN" dirty="0">
              <a:solidFill>
                <a:schemeClr val="bg1"/>
              </a:solidFill>
            </a:endParaRPr>
          </a:p>
          <a:p>
            <a:pPr marL="342900" indent="-342900" algn="l">
              <a:buFont typeface="+mj-lt"/>
              <a:buAutoNum type="arabicPeriod"/>
            </a:pPr>
            <a:r>
              <a:rPr lang="en-IN" dirty="0">
                <a:solidFill>
                  <a:schemeClr val="bg1"/>
                </a:solidFill>
                <a:hlinkClick r:id="rId4">
                  <a:extLst>
                    <a:ext uri="{A12FA001-AC4F-418D-AE19-62706E023703}">
                      <ahyp:hlinkClr xmlns:ahyp="http://schemas.microsoft.com/office/drawing/2018/hyperlinkcolor" val="tx"/>
                    </a:ext>
                  </a:extLst>
                </a:hlinkClick>
              </a:rPr>
              <a:t>https://lifi.co/what-is-lifi</a:t>
            </a:r>
            <a:endParaRPr lang="en-IN" dirty="0">
              <a:solidFill>
                <a:schemeClr val="bg1"/>
              </a:solidFill>
            </a:endParaRPr>
          </a:p>
          <a:p>
            <a:pPr marL="342900" indent="-342900" algn="l">
              <a:buFont typeface="+mj-lt"/>
              <a:buAutoNum type="arabicPeriod"/>
            </a:pPr>
            <a:r>
              <a:rPr lang="en-IN" dirty="0">
                <a:solidFill>
                  <a:schemeClr val="bg1"/>
                </a:solidFill>
                <a:hlinkClick r:id="rId5">
                  <a:extLst>
                    <a:ext uri="{A12FA001-AC4F-418D-AE19-62706E023703}">
                      <ahyp:hlinkClr xmlns:ahyp="http://schemas.microsoft.com/office/drawing/2018/hyperlinkcolor" val="tx"/>
                    </a:ext>
                  </a:extLst>
                </a:hlinkClick>
              </a:rPr>
              <a:t>LiFi tutorial-LiFi </a:t>
            </a:r>
            <a:r>
              <a:rPr lang="en-IN" dirty="0" err="1">
                <a:solidFill>
                  <a:schemeClr val="bg1"/>
                </a:solidFill>
                <a:hlinkClick r:id="rId5">
                  <a:extLst>
                    <a:ext uri="{A12FA001-AC4F-418D-AE19-62706E023703}">
                      <ahyp:hlinkClr xmlns:ahyp="http://schemas.microsoft.com/office/drawing/2018/hyperlinkcolor" val="tx"/>
                    </a:ext>
                  </a:extLst>
                </a:hlinkClick>
              </a:rPr>
              <a:t>network,protocol,PHY,MAC,bands,modulation</a:t>
            </a:r>
            <a:r>
              <a:rPr lang="en-IN" dirty="0">
                <a:solidFill>
                  <a:schemeClr val="bg1"/>
                </a:solidFill>
                <a:hlinkClick r:id="rId5">
                  <a:extLst>
                    <a:ext uri="{A12FA001-AC4F-418D-AE19-62706E023703}">
                      <ahyp:hlinkClr xmlns:ahyp="http://schemas.microsoft.com/office/drawing/2018/hyperlinkcolor" val="tx"/>
                    </a:ext>
                  </a:extLst>
                </a:hlinkClick>
              </a:rPr>
              <a:t> (rfwireless-world.com)</a:t>
            </a:r>
            <a:endParaRPr lang="en-IN" dirty="0">
              <a:solidFill>
                <a:schemeClr val="bg1"/>
              </a:solidFill>
            </a:endParaRPr>
          </a:p>
          <a:p>
            <a:pPr marL="342900" indent="-342900" algn="l">
              <a:buFont typeface="+mj-lt"/>
              <a:buAutoNum type="arabicPeriod"/>
            </a:pPr>
            <a:r>
              <a:rPr lang="en-IN" dirty="0">
                <a:solidFill>
                  <a:schemeClr val="bg1"/>
                </a:solidFill>
                <a:hlinkClick r:id="rId6">
                  <a:extLst>
                    <a:ext uri="{A12FA001-AC4F-418D-AE19-62706E023703}">
                      <ahyp:hlinkClr xmlns:ahyp="http://schemas.microsoft.com/office/drawing/2018/hyperlinkcolor" val="tx"/>
                    </a:ext>
                  </a:extLst>
                </a:hlinkClick>
              </a:rPr>
              <a:t>Li-Fi – Wikipedia</a:t>
            </a:r>
            <a:endParaRPr lang="en-IN" dirty="0">
              <a:solidFill>
                <a:schemeClr val="bg1"/>
              </a:solidFill>
            </a:endParaRPr>
          </a:p>
          <a:p>
            <a:pPr marL="342900" indent="-342900" algn="l">
              <a:buFont typeface="+mj-lt"/>
              <a:buAutoNum type="arabicPeriod"/>
            </a:pPr>
            <a:r>
              <a:rPr lang="en-IN" i="1" dirty="0">
                <a:solidFill>
                  <a:schemeClr val="bg1"/>
                </a:solidFill>
                <a:hlinkClick r:id="rId7">
                  <a:extLst>
                    <a:ext uri="{A12FA001-AC4F-418D-AE19-62706E023703}">
                      <ahyp:hlinkClr xmlns:ahyp="http://schemas.microsoft.com/office/drawing/2018/hyperlinkcolor" val="tx"/>
                    </a:ext>
                  </a:extLst>
                </a:hlinkClick>
              </a:rPr>
              <a:t>www.rfwireless-world.com</a:t>
            </a:r>
            <a:endParaRPr lang="en-IN" i="1" dirty="0">
              <a:solidFill>
                <a:schemeClr val="bg1"/>
              </a:solidFill>
            </a:endParaRPr>
          </a:p>
          <a:p>
            <a:pPr marL="342900" indent="-342900" algn="l">
              <a:buFont typeface="+mj-lt"/>
              <a:buAutoNum type="arabicPeriod"/>
            </a:pPr>
            <a:r>
              <a:rPr lang="en-IN" i="1" dirty="0">
                <a:solidFill>
                  <a:schemeClr val="bg1"/>
                </a:solidFill>
              </a:rPr>
              <a:t>electronicslovers.com</a:t>
            </a:r>
            <a:endParaRPr lang="en-IN" dirty="0">
              <a:solidFill>
                <a:schemeClr val="bg1"/>
              </a:solidFill>
            </a:endParaRPr>
          </a:p>
          <a:p>
            <a:br>
              <a:rPr lang="en-IN" dirty="0"/>
            </a:br>
            <a:endParaRPr lang="en-IN" dirty="0"/>
          </a:p>
        </p:txBody>
      </p:sp>
    </p:spTree>
    <p:extLst>
      <p:ext uri="{BB962C8B-B14F-4D97-AF65-F5344CB8AC3E}">
        <p14:creationId xmlns:p14="http://schemas.microsoft.com/office/powerpoint/2010/main" val="16984112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24C1404-927A-104E-A106-2E89618D53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
            <a:ext cx="966164" cy="1092460"/>
          </a:xfrm>
          <a:prstGeom prst="rect">
            <a:avLst/>
          </a:prstGeom>
        </p:spPr>
      </p:pic>
      <p:sp>
        <p:nvSpPr>
          <p:cNvPr id="6" name="TextBox 5">
            <a:extLst>
              <a:ext uri="{FF2B5EF4-FFF2-40B4-BE49-F238E27FC236}">
                <a16:creationId xmlns:a16="http://schemas.microsoft.com/office/drawing/2014/main" id="{F0F73EAE-83B2-974E-9F9B-3437BF75C189}"/>
              </a:ext>
            </a:extLst>
          </p:cNvPr>
          <p:cNvSpPr txBox="1"/>
          <p:nvPr/>
        </p:nvSpPr>
        <p:spPr>
          <a:xfrm>
            <a:off x="72329" y="1542140"/>
            <a:ext cx="6093962" cy="646331"/>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b="0" i="0" u="none" strike="noStrike" kern="1200" cap="none" spc="0" normalizeH="0" baseline="0" noProof="0">
                <a:ln>
                  <a:noFill/>
                </a:ln>
                <a:effectLst/>
                <a:uLnTx/>
                <a:uFillTx/>
                <a:latin typeface="Arial" panose="020B0604020202020204" pitchFamily="34" charset="0"/>
                <a:ea typeface="+mn-ea"/>
                <a:cs typeface="+mn-cs"/>
              </a:rPr>
              <a:t>Li-Fi-light fidelity is similar to Wi-Fi technology and it is one of the future wireless communication technologies.</a:t>
            </a:r>
            <a:endParaRPr kumimoji="0" lang="en-US" sz="1800" b="0" i="0" u="none" strike="noStrike" kern="1200" cap="none" spc="0" normalizeH="0" baseline="0" noProof="0">
              <a:ln>
                <a:noFill/>
              </a:ln>
              <a:effectLst/>
              <a:uLnTx/>
              <a:uFillTx/>
              <a:latin typeface="Gill Sans MT" panose="020B0502020104020203"/>
              <a:ea typeface="+mn-ea"/>
              <a:cs typeface="+mn-cs"/>
            </a:endParaRPr>
          </a:p>
        </p:txBody>
      </p:sp>
      <p:sp>
        <p:nvSpPr>
          <p:cNvPr id="7" name="TextBox 6">
            <a:extLst>
              <a:ext uri="{FF2B5EF4-FFF2-40B4-BE49-F238E27FC236}">
                <a16:creationId xmlns:a16="http://schemas.microsoft.com/office/drawing/2014/main" id="{66BF43C0-9F42-CD47-98F4-C0DB7A65EDEE}"/>
              </a:ext>
            </a:extLst>
          </p:cNvPr>
          <p:cNvSpPr txBox="1"/>
          <p:nvPr/>
        </p:nvSpPr>
        <p:spPr>
          <a:xfrm>
            <a:off x="47881" y="2396807"/>
            <a:ext cx="6118410" cy="646331"/>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b="0" i="0" u="none" strike="noStrike" kern="1200" cap="none" spc="0" normalizeH="0" baseline="0" noProof="0">
                <a:ln>
                  <a:noFill/>
                </a:ln>
                <a:effectLst/>
                <a:uLnTx/>
                <a:uFillTx/>
                <a:latin typeface="Arial" panose="020B0604020202020204" pitchFamily="34" charset="0"/>
                <a:ea typeface="+mn-ea"/>
                <a:cs typeface="+mn-cs"/>
              </a:rPr>
              <a:t>The main feature of this technology includes fully networked, bidirectional and high-speed wireless. </a:t>
            </a:r>
            <a:endParaRPr kumimoji="0" lang="en-US" sz="1800" b="0" i="0" u="none" strike="noStrike" kern="1200" cap="none" spc="0" normalizeH="0" baseline="0" noProof="0">
              <a:ln>
                <a:noFill/>
              </a:ln>
              <a:effectLst/>
              <a:uLnTx/>
              <a:uFillTx/>
              <a:latin typeface="Gill Sans MT" panose="020B0502020104020203"/>
              <a:ea typeface="+mn-ea"/>
              <a:cs typeface="+mn-cs"/>
            </a:endParaRPr>
          </a:p>
        </p:txBody>
      </p:sp>
      <p:sp>
        <p:nvSpPr>
          <p:cNvPr id="9" name="TextBox 8">
            <a:extLst>
              <a:ext uri="{FF2B5EF4-FFF2-40B4-BE49-F238E27FC236}">
                <a16:creationId xmlns:a16="http://schemas.microsoft.com/office/drawing/2014/main" id="{7344A576-DC71-0245-8087-F341D97F9922}"/>
              </a:ext>
            </a:extLst>
          </p:cNvPr>
          <p:cNvSpPr txBox="1"/>
          <p:nvPr/>
        </p:nvSpPr>
        <p:spPr>
          <a:xfrm>
            <a:off x="72329" y="3353198"/>
            <a:ext cx="6095114" cy="923330"/>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b="0" i="0" u="none" strike="noStrike" kern="1200" cap="none" spc="0" normalizeH="0" baseline="0" noProof="0">
                <a:ln>
                  <a:noFill/>
                </a:ln>
                <a:effectLst/>
                <a:uLnTx/>
                <a:uFillTx/>
                <a:latin typeface="Arial" panose="020B0604020202020204" pitchFamily="34" charset="0"/>
                <a:ea typeface="+mn-ea"/>
                <a:cs typeface="+mn-cs"/>
              </a:rPr>
              <a:t>Nowadays, the most trending domain in wireless communication is Wi-Fi and internet users are also being increased every year.</a:t>
            </a:r>
            <a:endParaRPr kumimoji="0" lang="en-US" sz="1800" b="0" i="0" u="none" strike="noStrike" kern="1200" cap="none" spc="0" normalizeH="0" baseline="0" noProof="0">
              <a:ln>
                <a:noFill/>
              </a:ln>
              <a:effectLst/>
              <a:uLnTx/>
              <a:uFillTx/>
              <a:latin typeface="Gill Sans MT" panose="020B0502020104020203"/>
              <a:ea typeface="+mn-ea"/>
              <a:cs typeface="+mn-cs"/>
            </a:endParaRPr>
          </a:p>
        </p:txBody>
      </p:sp>
      <p:sp>
        <p:nvSpPr>
          <p:cNvPr id="11" name="TextBox 10">
            <a:extLst>
              <a:ext uri="{FF2B5EF4-FFF2-40B4-BE49-F238E27FC236}">
                <a16:creationId xmlns:a16="http://schemas.microsoft.com/office/drawing/2014/main" id="{8E7F7AE1-53B0-4042-995F-7E831690E525}"/>
              </a:ext>
            </a:extLst>
          </p:cNvPr>
          <p:cNvSpPr txBox="1"/>
          <p:nvPr/>
        </p:nvSpPr>
        <p:spPr>
          <a:xfrm>
            <a:off x="72329" y="4474285"/>
            <a:ext cx="6097610" cy="923330"/>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b="0" i="0" u="none" strike="noStrike" kern="1200" cap="none" spc="0" normalizeH="0" baseline="0" noProof="0">
                <a:ln>
                  <a:noFill/>
                </a:ln>
                <a:effectLst/>
                <a:uLnTx/>
                <a:uFillTx/>
                <a:latin typeface="Arial" panose="020B0604020202020204" pitchFamily="34" charset="0"/>
                <a:ea typeface="+mn-ea"/>
                <a:cs typeface="+mn-cs"/>
              </a:rPr>
              <a:t>The data transmission in this technology can be done using light because the light intensity changes quicker than the human eye for capturing. </a:t>
            </a:r>
            <a:endParaRPr kumimoji="0" lang="en-US" sz="1800" b="0" i="0" u="none" strike="noStrike" kern="1200" cap="none" spc="0" normalizeH="0" baseline="0" noProof="0">
              <a:ln>
                <a:noFill/>
              </a:ln>
              <a:effectLst/>
              <a:uLnTx/>
              <a:uFillTx/>
              <a:latin typeface="Gill Sans MT" panose="020B0502020104020203"/>
              <a:ea typeface="+mn-ea"/>
              <a:cs typeface="+mn-cs"/>
            </a:endParaRPr>
          </a:p>
        </p:txBody>
      </p:sp>
      <p:sp>
        <p:nvSpPr>
          <p:cNvPr id="14" name="TextBox 13">
            <a:extLst>
              <a:ext uri="{FF2B5EF4-FFF2-40B4-BE49-F238E27FC236}">
                <a16:creationId xmlns:a16="http://schemas.microsoft.com/office/drawing/2014/main" id="{7132F521-7EE7-044D-9792-FA01F234303E}"/>
              </a:ext>
            </a:extLst>
          </p:cNvPr>
          <p:cNvSpPr txBox="1"/>
          <p:nvPr/>
        </p:nvSpPr>
        <p:spPr>
          <a:xfrm>
            <a:off x="72329" y="5595372"/>
            <a:ext cx="6097174" cy="646331"/>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b="0" i="0" u="none" strike="noStrike" kern="1200" cap="none" spc="0" normalizeH="0" baseline="0" noProof="0" dirty="0">
                <a:ln>
                  <a:noFill/>
                </a:ln>
                <a:effectLst/>
                <a:uLnTx/>
                <a:uFillTx/>
                <a:latin typeface="Arial" panose="020B0604020202020204" pitchFamily="34" charset="0"/>
                <a:ea typeface="+mn-ea"/>
                <a:cs typeface="+mn-cs"/>
              </a:rPr>
              <a:t>The range of data transmission in L-Fi is faster 100 times than Wi-Fi.</a:t>
            </a:r>
            <a:endParaRPr kumimoji="0" lang="en-US" sz="1800" b="0" i="0" u="none" strike="noStrike" kern="1200" cap="none" spc="0" normalizeH="0" baseline="0" noProof="0" dirty="0">
              <a:ln>
                <a:noFill/>
              </a:ln>
              <a:effectLst/>
              <a:uLnTx/>
              <a:uFillTx/>
              <a:latin typeface="Gill Sans MT" panose="020B0502020104020203"/>
              <a:ea typeface="+mn-ea"/>
              <a:cs typeface="+mn-cs"/>
            </a:endParaRPr>
          </a:p>
        </p:txBody>
      </p:sp>
      <p:sp>
        <p:nvSpPr>
          <p:cNvPr id="2" name="TextBox 1">
            <a:extLst>
              <a:ext uri="{FF2B5EF4-FFF2-40B4-BE49-F238E27FC236}">
                <a16:creationId xmlns:a16="http://schemas.microsoft.com/office/drawing/2014/main" id="{B585B241-2D78-BE45-8BAA-F2843BD9C855}"/>
              </a:ext>
            </a:extLst>
          </p:cNvPr>
          <p:cNvSpPr txBox="1"/>
          <p:nvPr/>
        </p:nvSpPr>
        <p:spPr>
          <a:xfrm>
            <a:off x="2776151" y="251891"/>
            <a:ext cx="6722362" cy="70788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4000" b="1" i="0" u="sng" strike="noStrike" kern="1200" cap="none" spc="0" normalizeH="0" baseline="0" noProof="0" dirty="0">
                <a:ln>
                  <a:noFill/>
                </a:ln>
                <a:solidFill>
                  <a:srgbClr val="FF0000"/>
                </a:solidFill>
                <a:effectLst>
                  <a:outerShdw blurRad="38100" dist="38100" dir="2700000" algn="tl">
                    <a:srgbClr val="000000">
                      <a:alpha val="43137"/>
                    </a:srgbClr>
                  </a:outerShdw>
                </a:effectLst>
                <a:uLnTx/>
                <a:uFillTx/>
                <a:latin typeface="Gill Sans MT" panose="020B0502020104020203"/>
                <a:ea typeface="+mn-ea"/>
                <a:cs typeface="+mn-cs"/>
              </a:rPr>
              <a:t>INTRODUCTION OF LIFI</a:t>
            </a:r>
            <a:endParaRPr kumimoji="0" lang="en-US" sz="4000" b="1" i="0" u="sng" strike="noStrike" kern="1200" cap="none" spc="0" normalizeH="0" baseline="0" noProof="0" dirty="0">
              <a:ln>
                <a:noFill/>
              </a:ln>
              <a:solidFill>
                <a:srgbClr val="FF0000"/>
              </a:solidFill>
              <a:effectLst>
                <a:outerShdw blurRad="38100" dist="38100" dir="2700000" algn="tl">
                  <a:srgbClr val="000000">
                    <a:alpha val="43137"/>
                  </a:srgbClr>
                </a:outerShdw>
              </a:effectLst>
              <a:uLnTx/>
              <a:uFillTx/>
              <a:latin typeface="Gill Sans MT" panose="020B0502020104020203"/>
              <a:ea typeface="+mn-ea"/>
              <a:cs typeface="+mn-cs"/>
            </a:endParaRPr>
          </a:p>
        </p:txBody>
      </p:sp>
      <p:pic>
        <p:nvPicPr>
          <p:cNvPr id="2050" name="Picture 2" descr="See the source image">
            <a:extLst>
              <a:ext uri="{FF2B5EF4-FFF2-40B4-BE49-F238E27FC236}">
                <a16:creationId xmlns:a16="http://schemas.microsoft.com/office/drawing/2014/main" id="{A5402039-4253-4262-8D12-69DF46B7D5C7}"/>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6796215" y="1542140"/>
            <a:ext cx="4820165" cy="46636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58410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24C1404-927A-104E-A106-2E89618D53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
            <a:ext cx="966164" cy="1092460"/>
          </a:xfrm>
          <a:prstGeom prst="rect">
            <a:avLst/>
          </a:prstGeom>
        </p:spPr>
      </p:pic>
      <p:sp>
        <p:nvSpPr>
          <p:cNvPr id="6" name="TextBox 5">
            <a:extLst>
              <a:ext uri="{FF2B5EF4-FFF2-40B4-BE49-F238E27FC236}">
                <a16:creationId xmlns:a16="http://schemas.microsoft.com/office/drawing/2014/main" id="{4D054338-5698-E14D-ABBE-EA45DA026944}"/>
              </a:ext>
            </a:extLst>
          </p:cNvPr>
          <p:cNvSpPr txBox="1"/>
          <p:nvPr/>
        </p:nvSpPr>
        <p:spPr>
          <a:xfrm>
            <a:off x="320035" y="1253014"/>
            <a:ext cx="7352466" cy="923330"/>
          </a:xfrm>
          <a:prstGeom prst="rect">
            <a:avLst/>
          </a:prstGeom>
          <a:noFill/>
        </p:spPr>
        <p:txBody>
          <a:bodyPr wrap="square">
            <a:spAutoFit/>
          </a:bodyPr>
          <a:lstStyle/>
          <a:p>
            <a:pPr marL="285750" indent="-285750">
              <a:buFont typeface="Arial" panose="020B0604020202020204" pitchFamily="34" charset="0"/>
              <a:buChar char="•"/>
            </a:pPr>
            <a:r>
              <a:rPr lang="en-IN" b="0" i="0" dirty="0" err="1">
                <a:effectLst/>
                <a:latin typeface="Source Sans Pro" panose="02000000000000000000" pitchFamily="2" charset="0"/>
              </a:rPr>
              <a:t>LiFi</a:t>
            </a:r>
            <a:r>
              <a:rPr lang="en-IN" b="0" i="0" dirty="0">
                <a:effectLst/>
                <a:latin typeface="Source Sans Pro" panose="02000000000000000000" pitchFamily="2" charset="0"/>
              </a:rPr>
              <a:t> is high speed bidirectional networked and mobile communication of data using light. </a:t>
            </a:r>
            <a:r>
              <a:rPr lang="en-IN" b="0" i="0" dirty="0" err="1">
                <a:effectLst/>
                <a:latin typeface="Source Sans Pro" panose="02000000000000000000" pitchFamily="2" charset="0"/>
              </a:rPr>
              <a:t>LiFi</a:t>
            </a:r>
            <a:r>
              <a:rPr lang="en-IN" b="0" i="0" dirty="0">
                <a:effectLst/>
                <a:latin typeface="Source Sans Pro" panose="02000000000000000000" pitchFamily="2" charset="0"/>
              </a:rPr>
              <a:t> comprises of multiple light bulbs that form a wireless network</a:t>
            </a:r>
            <a:r>
              <a:rPr lang="en-IN" b="0" i="0" dirty="0">
                <a:solidFill>
                  <a:srgbClr val="1B2631"/>
                </a:solidFill>
                <a:effectLst/>
                <a:latin typeface="Source Sans Pro" panose="02000000000000000000" pitchFamily="2" charset="0"/>
              </a:rPr>
              <a:t>.</a:t>
            </a:r>
            <a:endParaRPr lang="en-US" dirty="0"/>
          </a:p>
        </p:txBody>
      </p:sp>
      <p:sp>
        <p:nvSpPr>
          <p:cNvPr id="7" name="TextBox 6">
            <a:extLst>
              <a:ext uri="{FF2B5EF4-FFF2-40B4-BE49-F238E27FC236}">
                <a16:creationId xmlns:a16="http://schemas.microsoft.com/office/drawing/2014/main" id="{C6672F1A-C5FF-C24D-9E82-BBE119418C5F}"/>
              </a:ext>
            </a:extLst>
          </p:cNvPr>
          <p:cNvSpPr txBox="1"/>
          <p:nvPr/>
        </p:nvSpPr>
        <p:spPr>
          <a:xfrm>
            <a:off x="263039" y="2323940"/>
            <a:ext cx="6909756" cy="646331"/>
          </a:xfrm>
          <a:prstGeom prst="rect">
            <a:avLst/>
          </a:prstGeom>
          <a:noFill/>
        </p:spPr>
        <p:txBody>
          <a:bodyPr wrap="square">
            <a:spAutoFit/>
          </a:bodyPr>
          <a:lstStyle/>
          <a:p>
            <a:pPr marL="285750" indent="-285750">
              <a:buFont typeface="Arial" panose="020B0604020202020204" pitchFamily="34" charset="0"/>
              <a:buChar char="•"/>
            </a:pPr>
            <a:r>
              <a:rPr lang="en-IN" b="0" i="0" dirty="0">
                <a:effectLst/>
                <a:latin typeface="Source Sans Pro" panose="02000000000000000000" pitchFamily="2" charset="0"/>
              </a:rPr>
              <a:t>When an electrical current is applied to a LED light bulb a stream of light (photons) is emitted from the bulb. </a:t>
            </a:r>
            <a:endParaRPr lang="en-US" dirty="0"/>
          </a:p>
        </p:txBody>
      </p:sp>
      <p:sp>
        <p:nvSpPr>
          <p:cNvPr id="9" name="TextBox 8">
            <a:extLst>
              <a:ext uri="{FF2B5EF4-FFF2-40B4-BE49-F238E27FC236}">
                <a16:creationId xmlns:a16="http://schemas.microsoft.com/office/drawing/2014/main" id="{615E7A70-733D-E04F-A470-4D4E2255A0C4}"/>
              </a:ext>
            </a:extLst>
          </p:cNvPr>
          <p:cNvSpPr txBox="1"/>
          <p:nvPr/>
        </p:nvSpPr>
        <p:spPr>
          <a:xfrm>
            <a:off x="263038" y="3278420"/>
            <a:ext cx="7023749" cy="923330"/>
          </a:xfrm>
          <a:prstGeom prst="rect">
            <a:avLst/>
          </a:prstGeom>
          <a:noFill/>
        </p:spPr>
        <p:txBody>
          <a:bodyPr wrap="square">
            <a:spAutoFit/>
          </a:bodyPr>
          <a:lstStyle/>
          <a:p>
            <a:pPr marL="285750" indent="-285750">
              <a:buFont typeface="Arial" panose="020B0604020202020204" pitchFamily="34" charset="0"/>
              <a:buChar char="•"/>
            </a:pPr>
            <a:r>
              <a:rPr lang="en-IN" b="0" i="0" dirty="0">
                <a:effectLst/>
                <a:latin typeface="Source Sans Pro" panose="02000000000000000000" pitchFamily="2" charset="0"/>
              </a:rPr>
              <a:t>LED bulbs are semiconductor devices, which means that the brightness of the light flowing through them can be changed at extremely high speeds.</a:t>
            </a:r>
            <a:endParaRPr lang="en-US" dirty="0"/>
          </a:p>
        </p:txBody>
      </p:sp>
      <p:sp>
        <p:nvSpPr>
          <p:cNvPr id="11" name="TextBox 10">
            <a:extLst>
              <a:ext uri="{FF2B5EF4-FFF2-40B4-BE49-F238E27FC236}">
                <a16:creationId xmlns:a16="http://schemas.microsoft.com/office/drawing/2014/main" id="{10B94D25-CF38-FA47-B0F0-4389AF8D3043}"/>
              </a:ext>
            </a:extLst>
          </p:cNvPr>
          <p:cNvSpPr txBox="1"/>
          <p:nvPr/>
        </p:nvSpPr>
        <p:spPr>
          <a:xfrm>
            <a:off x="188150" y="4294012"/>
            <a:ext cx="6690539" cy="1200329"/>
          </a:xfrm>
          <a:prstGeom prst="rect">
            <a:avLst/>
          </a:prstGeom>
          <a:noFill/>
        </p:spPr>
        <p:txBody>
          <a:bodyPr wrap="square">
            <a:spAutoFit/>
          </a:bodyPr>
          <a:lstStyle/>
          <a:p>
            <a:pPr marL="285750" indent="-285750">
              <a:buFont typeface="Arial" panose="020B0604020202020204" pitchFamily="34" charset="0"/>
              <a:buChar char="•"/>
            </a:pPr>
            <a:r>
              <a:rPr lang="en-IN" b="0" i="0" dirty="0">
                <a:effectLst/>
                <a:latin typeface="Source Sans Pro" panose="02000000000000000000" pitchFamily="2" charset="0"/>
              </a:rPr>
              <a:t>This allows us to send a signal by modulating the light at different rates. The signal can then be received by a detector which interprets the changes in light intensity (the signal) as data.</a:t>
            </a:r>
            <a:endParaRPr lang="en-US" dirty="0"/>
          </a:p>
        </p:txBody>
      </p:sp>
      <p:sp>
        <p:nvSpPr>
          <p:cNvPr id="14" name="TextBox 13">
            <a:extLst>
              <a:ext uri="{FF2B5EF4-FFF2-40B4-BE49-F238E27FC236}">
                <a16:creationId xmlns:a16="http://schemas.microsoft.com/office/drawing/2014/main" id="{4D2D3F48-85A1-044D-B45C-6EA62D44EC02}"/>
              </a:ext>
            </a:extLst>
          </p:cNvPr>
          <p:cNvSpPr txBox="1"/>
          <p:nvPr/>
        </p:nvSpPr>
        <p:spPr>
          <a:xfrm>
            <a:off x="214561" y="5533253"/>
            <a:ext cx="7352466" cy="1200329"/>
          </a:xfrm>
          <a:prstGeom prst="rect">
            <a:avLst/>
          </a:prstGeom>
          <a:noFill/>
        </p:spPr>
        <p:txBody>
          <a:bodyPr wrap="square">
            <a:spAutoFit/>
          </a:bodyPr>
          <a:lstStyle/>
          <a:p>
            <a:pPr marL="285750" indent="-285750">
              <a:buFont typeface="Arial" panose="020B0604020202020204" pitchFamily="34" charset="0"/>
              <a:buChar char="•"/>
            </a:pPr>
            <a:r>
              <a:rPr lang="en-IN" b="0" i="0" dirty="0">
                <a:effectLst/>
                <a:latin typeface="Source Sans Pro" panose="02000000000000000000" pitchFamily="2" charset="0"/>
              </a:rPr>
              <a:t>The intensity modulation cannot be seen by the human eye, and thus communication is just as seamless as other radio systems, allowing the users to be connected where there is </a:t>
            </a:r>
            <a:r>
              <a:rPr lang="en-IN" b="0" i="0" dirty="0" err="1">
                <a:effectLst/>
                <a:latin typeface="Source Sans Pro" panose="02000000000000000000" pitchFamily="2" charset="0"/>
              </a:rPr>
              <a:t>LiFi</a:t>
            </a:r>
            <a:r>
              <a:rPr lang="en-IN" b="0" i="0" dirty="0">
                <a:effectLst/>
                <a:latin typeface="Source Sans Pro" panose="02000000000000000000" pitchFamily="2" charset="0"/>
              </a:rPr>
              <a:t> enabled light. Using this technique, data can be transmitted from a LED light bulb at high speeds</a:t>
            </a:r>
            <a:endParaRPr lang="en-US" dirty="0"/>
          </a:p>
        </p:txBody>
      </p:sp>
      <p:sp>
        <p:nvSpPr>
          <p:cNvPr id="12" name="TextBox 11">
            <a:extLst>
              <a:ext uri="{FF2B5EF4-FFF2-40B4-BE49-F238E27FC236}">
                <a16:creationId xmlns:a16="http://schemas.microsoft.com/office/drawing/2014/main" id="{BA336B94-9992-1E4F-9624-786D8D3F4DE7}"/>
              </a:ext>
            </a:extLst>
          </p:cNvPr>
          <p:cNvSpPr txBox="1"/>
          <p:nvPr/>
        </p:nvSpPr>
        <p:spPr>
          <a:xfrm>
            <a:off x="3774912" y="110909"/>
            <a:ext cx="6093962" cy="707886"/>
          </a:xfrm>
          <a:prstGeom prst="rect">
            <a:avLst/>
          </a:prstGeom>
          <a:noFill/>
        </p:spPr>
        <p:txBody>
          <a:bodyPr wrap="square">
            <a:spAutoFit/>
          </a:bodyPr>
          <a:lstStyle/>
          <a:p>
            <a:r>
              <a:rPr lang="en-IN" sz="4000" b="1" u="sng" dirty="0">
                <a:solidFill>
                  <a:srgbClr val="FF0000"/>
                </a:solidFill>
                <a:effectLst>
                  <a:outerShdw blurRad="38100" dist="38100" dir="2700000" algn="tl">
                    <a:srgbClr val="000000">
                      <a:alpha val="43137"/>
                    </a:srgbClr>
                  </a:outerShdw>
                </a:effectLst>
                <a:latin typeface="Roboto" panose="02000000000000000000" pitchFamily="2" charset="0"/>
              </a:rPr>
              <a:t>WORKING OF LI-FI</a:t>
            </a:r>
            <a:endParaRPr lang="en-US" sz="4000" b="1" u="sng" dirty="0">
              <a:solidFill>
                <a:srgbClr val="FF0000"/>
              </a:solidFill>
              <a:effectLst>
                <a:outerShdw blurRad="38100" dist="38100" dir="2700000" algn="tl">
                  <a:srgbClr val="000000">
                    <a:alpha val="43137"/>
                  </a:srgbClr>
                </a:outerShdw>
              </a:effectLst>
            </a:endParaRPr>
          </a:p>
        </p:txBody>
      </p:sp>
      <p:pic>
        <p:nvPicPr>
          <p:cNvPr id="16" name="Picture 16">
            <a:extLst>
              <a:ext uri="{FF2B5EF4-FFF2-40B4-BE49-F238E27FC236}">
                <a16:creationId xmlns:a16="http://schemas.microsoft.com/office/drawing/2014/main" id="{91418B08-C841-DF49-A214-104E7F99A7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86787" y="2267565"/>
            <a:ext cx="4905213" cy="3226776"/>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6915861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C782392-83EE-AD48-8F5F-D23FC8994970}"/>
              </a:ext>
            </a:extLst>
          </p:cNvPr>
          <p:cNvSpPr txBox="1"/>
          <p:nvPr/>
        </p:nvSpPr>
        <p:spPr>
          <a:xfrm>
            <a:off x="4825087" y="0"/>
            <a:ext cx="3992342" cy="707886"/>
          </a:xfrm>
          <a:prstGeom prst="rect">
            <a:avLst/>
          </a:prstGeom>
          <a:noFill/>
        </p:spPr>
        <p:txBody>
          <a:bodyPr wrap="square">
            <a:spAutoFit/>
          </a:bodyPr>
          <a:lstStyle/>
          <a:p>
            <a:r>
              <a:rPr lang="en-IN" sz="4000" b="1" u="sng" dirty="0">
                <a:solidFill>
                  <a:srgbClr val="FF0000"/>
                </a:solidFill>
                <a:effectLst>
                  <a:outerShdw blurRad="38100" dist="38100" dir="2700000" algn="tl">
                    <a:srgbClr val="000000">
                      <a:alpha val="43137"/>
                    </a:srgbClr>
                  </a:outerShdw>
                </a:effectLst>
              </a:rPr>
              <a:t>WORKING</a:t>
            </a:r>
            <a:endParaRPr lang="en-US" sz="4000" b="1" u="sng" dirty="0">
              <a:solidFill>
                <a:srgbClr val="FF0000"/>
              </a:solidFill>
              <a:effectLst>
                <a:outerShdw blurRad="38100" dist="38100" dir="2700000" algn="tl">
                  <a:srgbClr val="000000">
                    <a:alpha val="43137"/>
                  </a:srgbClr>
                </a:outerShdw>
              </a:effectLst>
            </a:endParaRPr>
          </a:p>
        </p:txBody>
      </p:sp>
      <p:sp>
        <p:nvSpPr>
          <p:cNvPr id="5" name="TextBox 4">
            <a:extLst>
              <a:ext uri="{FF2B5EF4-FFF2-40B4-BE49-F238E27FC236}">
                <a16:creationId xmlns:a16="http://schemas.microsoft.com/office/drawing/2014/main" id="{CD57E53F-3A11-6043-9A2A-2A1F4DABC880}"/>
              </a:ext>
            </a:extLst>
          </p:cNvPr>
          <p:cNvSpPr txBox="1"/>
          <p:nvPr/>
        </p:nvSpPr>
        <p:spPr>
          <a:xfrm>
            <a:off x="114087" y="941151"/>
            <a:ext cx="6902533" cy="5509200"/>
          </a:xfrm>
          <a:prstGeom prst="rect">
            <a:avLst/>
          </a:prstGeom>
          <a:noFill/>
        </p:spPr>
        <p:txBody>
          <a:bodyPr wrap="square">
            <a:spAutoFit/>
          </a:bodyPr>
          <a:lstStyle/>
          <a:p>
            <a:pPr marL="285750" indent="-285750">
              <a:buFont typeface="Arial" panose="020B0604020202020204" pitchFamily="34" charset="0"/>
              <a:buChar char="•"/>
            </a:pPr>
            <a:r>
              <a:rPr lang="en-US" sz="1600" dirty="0"/>
              <a:t>This brilliant idea was first showcased by Harald Haas from University of Edinburgh, UK, in his TED Global talk on VLC. He explained,” Very simple, if </a:t>
            </a:r>
            <a:r>
              <a:rPr lang="en-IN" sz="1600" dirty="0"/>
              <a:t>the</a:t>
            </a:r>
            <a:r>
              <a:rPr lang="en-US" sz="1600" dirty="0"/>
              <a:t> LED is on, you transmit a digital 1, if it’s off you transmit a 0. </a:t>
            </a:r>
            <a:endParaRPr lang="en-IN" sz="1600" dirty="0"/>
          </a:p>
          <a:p>
            <a:endParaRPr lang="en-IN" sz="1600" dirty="0"/>
          </a:p>
          <a:p>
            <a:pPr marL="285750" indent="-285750">
              <a:buFont typeface="Arial" panose="020B0604020202020204" pitchFamily="34" charset="0"/>
              <a:buChar char="•"/>
            </a:pPr>
            <a:r>
              <a:rPr lang="en-US" sz="1600" dirty="0"/>
              <a:t>The LEDs can be switched on and off very quickly, which gives nice opportunities for</a:t>
            </a:r>
            <a:r>
              <a:rPr lang="en-IN" sz="1600" dirty="0"/>
              <a:t> transmitting</a:t>
            </a:r>
            <a:r>
              <a:rPr lang="en-US" sz="1600" dirty="0"/>
              <a:t> data.” So what you require at all are some LEDs and a controller that </a:t>
            </a:r>
            <a:r>
              <a:rPr lang="en-IN" sz="1600" dirty="0"/>
              <a:t>code</a:t>
            </a:r>
            <a:r>
              <a:rPr lang="en-US" sz="1600" dirty="0"/>
              <a:t> data into those LEDs. </a:t>
            </a:r>
            <a:endParaRPr lang="en-IN" sz="1600" dirty="0"/>
          </a:p>
          <a:p>
            <a:endParaRPr lang="en-IN" sz="1600" dirty="0"/>
          </a:p>
          <a:p>
            <a:pPr marL="285750" indent="-285750">
              <a:buFont typeface="Arial" panose="020B0604020202020204" pitchFamily="34" charset="0"/>
              <a:buChar char="•"/>
            </a:pPr>
            <a:r>
              <a:rPr lang="en-US" sz="1600" dirty="0"/>
              <a:t>Further enhancements can be </a:t>
            </a:r>
            <a:r>
              <a:rPr lang="en-IN" sz="1600" dirty="0"/>
              <a:t>  </a:t>
            </a:r>
            <a:r>
              <a:rPr lang="en-US" sz="1600" dirty="0"/>
              <a:t>made in this method, like using an array of LEDs for parallel data transmission, or </a:t>
            </a:r>
            <a:r>
              <a:rPr lang="en-IN" sz="1600" dirty="0"/>
              <a:t> </a:t>
            </a:r>
            <a:r>
              <a:rPr lang="en-US" sz="1600" dirty="0"/>
              <a:t>using mixtures of red, green and blue LEDs to alter the </a:t>
            </a:r>
            <a:r>
              <a:rPr lang="en-US" sz="1600" dirty="0" err="1"/>
              <a:t>ligh</a:t>
            </a:r>
            <a:r>
              <a:rPr lang="en-IN" sz="1600" dirty="0"/>
              <a:t>t’s frequency</a:t>
            </a:r>
            <a:r>
              <a:rPr lang="en-US" sz="1600" dirty="0"/>
              <a:t> with </a:t>
            </a:r>
            <a:r>
              <a:rPr lang="en-US" sz="1600" dirty="0" err="1"/>
              <a:t>eac</a:t>
            </a:r>
            <a:r>
              <a:rPr lang="en-IN" sz="1600" dirty="0"/>
              <a:t>h </a:t>
            </a:r>
            <a:r>
              <a:rPr lang="en-US" sz="1600" dirty="0"/>
              <a:t>frequency encoding a different data channel.</a:t>
            </a:r>
            <a:endParaRPr lang="en-IN" sz="1600" dirty="0"/>
          </a:p>
          <a:p>
            <a:endParaRPr lang="en-IN" sz="1600" dirty="0"/>
          </a:p>
          <a:p>
            <a:pPr marL="285750" indent="-285750">
              <a:buFont typeface="Arial" panose="020B0604020202020204" pitchFamily="34" charset="0"/>
              <a:buChar char="•"/>
            </a:pPr>
            <a:r>
              <a:rPr lang="en-IN" sz="1600" dirty="0"/>
              <a:t> </a:t>
            </a:r>
            <a:r>
              <a:rPr lang="en-US" sz="1600" dirty="0"/>
              <a:t>LED can be switched on and off to generate digital strings of 1s and 0s. Data can be encoded in the light to generate a new data stream by varying the flickering rate of the LED. To be clearer, by modulating the LED light with the data signal</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the LED illumination can be used as a communication source. As the flickering rate is so fast, the LED output appears constant to the human eye. A data rate of g</a:t>
            </a:r>
            <a:r>
              <a:rPr lang="en-IN" sz="1600" dirty="0" err="1"/>
              <a:t>reater</a:t>
            </a:r>
            <a:r>
              <a:rPr lang="en-IN" sz="1600" dirty="0"/>
              <a:t> </a:t>
            </a:r>
            <a:r>
              <a:rPr lang="en-US" sz="1600" dirty="0"/>
              <a:t>than 100 Mbps is possible by using high speed LEDs with appropriate multiplexing techniques. </a:t>
            </a:r>
          </a:p>
        </p:txBody>
      </p:sp>
      <p:pic>
        <p:nvPicPr>
          <p:cNvPr id="4" name="Picture 3">
            <a:extLst>
              <a:ext uri="{FF2B5EF4-FFF2-40B4-BE49-F238E27FC236}">
                <a16:creationId xmlns:a16="http://schemas.microsoft.com/office/drawing/2014/main" id="{83D0342C-EE46-4267-88FD-581C07D44B6D}"/>
              </a:ext>
            </a:extLst>
          </p:cNvPr>
          <p:cNvPicPr>
            <a:picLocks noChangeAspect="1"/>
          </p:cNvPicPr>
          <p:nvPr/>
        </p:nvPicPr>
        <p:blipFill>
          <a:blip r:embed="rId2"/>
          <a:stretch>
            <a:fillRect/>
          </a:stretch>
        </p:blipFill>
        <p:spPr>
          <a:xfrm>
            <a:off x="7016620" y="1846538"/>
            <a:ext cx="4848808" cy="34290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0939282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1449014-E096-4D08-9E98-4EB5B6B921E3}"/>
              </a:ext>
            </a:extLst>
          </p:cNvPr>
          <p:cNvSpPr/>
          <p:nvPr/>
        </p:nvSpPr>
        <p:spPr>
          <a:xfrm>
            <a:off x="363894" y="709127"/>
            <a:ext cx="9373770" cy="7078861"/>
          </a:xfrm>
          <a:prstGeom prst="rect">
            <a:avLst/>
          </a:prstGeom>
        </p:spPr>
        <p:txBody>
          <a:bodyPr wrap="square">
            <a:spAutoFit/>
          </a:bodyPr>
          <a:lstStyle/>
          <a:p>
            <a:endParaRPr lang="en-US" sz="2000" dirty="0">
              <a:latin typeface="ff5"/>
            </a:endParaRPr>
          </a:p>
          <a:p>
            <a:r>
              <a:rPr lang="en-US" sz="2000" dirty="0">
                <a:latin typeface="ff5"/>
              </a:rPr>
              <a:t>The LI-FI™ product consists of 4 primary sub-assemblies:</a:t>
            </a:r>
            <a:endParaRPr lang="en-US" sz="2000" dirty="0">
              <a:latin typeface="Roboto"/>
            </a:endParaRPr>
          </a:p>
          <a:p>
            <a:r>
              <a:rPr lang="en-US" sz="2000" b="1" dirty="0">
                <a:latin typeface="ff8"/>
              </a:rPr>
              <a:t>• Bulb</a:t>
            </a:r>
          </a:p>
          <a:p>
            <a:r>
              <a:rPr lang="en-US" sz="2000" b="1" dirty="0">
                <a:latin typeface="ff8"/>
              </a:rPr>
              <a:t>• RF power amplifier circuit (PA)</a:t>
            </a:r>
          </a:p>
          <a:p>
            <a:r>
              <a:rPr lang="en-US" sz="2000" b="1" dirty="0">
                <a:latin typeface="ff8"/>
              </a:rPr>
              <a:t>• Printed circuit board (PCB)</a:t>
            </a:r>
          </a:p>
          <a:p>
            <a:r>
              <a:rPr lang="en-US" sz="2000" b="1" dirty="0">
                <a:latin typeface="ff8"/>
              </a:rPr>
              <a:t>• Enclosure</a:t>
            </a:r>
          </a:p>
          <a:p>
            <a:r>
              <a:rPr lang="en-US" sz="2000" b="1" dirty="0"/>
              <a:t>Transmitters:</a:t>
            </a:r>
            <a:endParaRPr lang="en-US" sz="2000" dirty="0"/>
          </a:p>
          <a:p>
            <a:r>
              <a:rPr lang="en-US" sz="2000" dirty="0"/>
              <a:t>The following components are used at the transmitting side:</a:t>
            </a:r>
          </a:p>
          <a:p>
            <a:pPr marL="285750" indent="-285750">
              <a:buFont typeface="Arial" panose="020B0604020202020204" pitchFamily="34" charset="0"/>
              <a:buChar char="•"/>
            </a:pPr>
            <a:r>
              <a:rPr lang="en-US" sz="2000" dirty="0"/>
              <a:t> Colored LEDs</a:t>
            </a:r>
          </a:p>
          <a:p>
            <a:pPr marL="285750" indent="-285750">
              <a:buFont typeface="Arial" panose="020B0604020202020204" pitchFamily="34" charset="0"/>
              <a:buChar char="•"/>
            </a:pPr>
            <a:r>
              <a:rPr lang="en-US" sz="2000" dirty="0"/>
              <a:t> </a:t>
            </a:r>
            <a:r>
              <a:rPr lang="en-US" sz="2000" dirty="0" err="1"/>
              <a:t>Mosfets</a:t>
            </a:r>
            <a:endParaRPr lang="en-US" sz="2000" dirty="0"/>
          </a:p>
          <a:p>
            <a:pPr marL="285750" indent="-285750">
              <a:buFont typeface="Arial" panose="020B0604020202020204" pitchFamily="34" charset="0"/>
              <a:buChar char="•"/>
            </a:pPr>
            <a:r>
              <a:rPr lang="en-US" sz="2000" dirty="0"/>
              <a:t> RS232 line driver IC</a:t>
            </a:r>
          </a:p>
          <a:p>
            <a:pPr marL="285750" indent="-285750">
              <a:buFont typeface="Arial" panose="020B0604020202020204" pitchFamily="34" charset="0"/>
              <a:buChar char="•"/>
            </a:pPr>
            <a:r>
              <a:rPr lang="en-US" sz="2000" dirty="0"/>
              <a:t> USB to RS232 </a:t>
            </a:r>
            <a:r>
              <a:rPr lang="en-US" sz="2000" dirty="0" err="1"/>
              <a:t>coverter</a:t>
            </a:r>
            <a:r>
              <a:rPr lang="en-US" sz="2000" dirty="0"/>
              <a:t> cable</a:t>
            </a:r>
          </a:p>
          <a:p>
            <a:pPr marL="285750" indent="-285750">
              <a:buFont typeface="Arial" panose="020B0604020202020204" pitchFamily="34" charset="0"/>
              <a:buChar char="•"/>
            </a:pPr>
            <a:r>
              <a:rPr lang="en-IN" sz="2000" dirty="0"/>
              <a:t>Voltage Regulator</a:t>
            </a:r>
          </a:p>
          <a:p>
            <a:r>
              <a:rPr lang="en-US" sz="2000" b="1" dirty="0"/>
              <a:t>Receivers:</a:t>
            </a:r>
            <a:endParaRPr lang="en-US" sz="2000" dirty="0"/>
          </a:p>
          <a:p>
            <a:r>
              <a:rPr lang="en-US" sz="2000" dirty="0"/>
              <a:t>The following components are used at the receiving side:</a:t>
            </a:r>
          </a:p>
          <a:p>
            <a:pPr marL="285750" indent="-285750">
              <a:buFont typeface="Arial" panose="020B0604020202020204" pitchFamily="34" charset="0"/>
              <a:buChar char="•"/>
            </a:pPr>
            <a:r>
              <a:rPr lang="en-US" sz="2000" dirty="0"/>
              <a:t>Optical Receiver</a:t>
            </a:r>
          </a:p>
          <a:p>
            <a:pPr marL="285750" indent="-285750">
              <a:buFont typeface="Arial" panose="020B0604020202020204" pitchFamily="34" charset="0"/>
              <a:buChar char="•"/>
            </a:pPr>
            <a:r>
              <a:rPr lang="en-US" sz="2000" dirty="0"/>
              <a:t>Optical Filters</a:t>
            </a:r>
          </a:p>
          <a:p>
            <a:pPr marL="285750" indent="-285750">
              <a:buFont typeface="Arial" panose="020B0604020202020204" pitchFamily="34" charset="0"/>
              <a:buChar char="•"/>
            </a:pPr>
            <a:r>
              <a:rPr lang="en-US" sz="2000" dirty="0"/>
              <a:t>Voltage Regulator</a:t>
            </a:r>
          </a:p>
          <a:p>
            <a:pPr marL="285750" indent="-285750">
              <a:buFont typeface="Arial" panose="020B0604020202020204" pitchFamily="34" charset="0"/>
              <a:buChar char="•"/>
            </a:pPr>
            <a:r>
              <a:rPr lang="en-US" sz="2000" dirty="0"/>
              <a:t>RS232 line driver IC</a:t>
            </a:r>
          </a:p>
          <a:p>
            <a:pPr marL="285750" indent="-285750">
              <a:buFont typeface="Arial" panose="020B0604020202020204" pitchFamily="34" charset="0"/>
              <a:buChar char="•"/>
            </a:pPr>
            <a:r>
              <a:rPr lang="en-US" sz="2000" dirty="0"/>
              <a:t>USB to RS232 converter cable</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endParaRPr lang="en-US" dirty="0"/>
          </a:p>
          <a:p>
            <a:endParaRPr lang="en-US" b="0" i="0" dirty="0">
              <a:solidFill>
                <a:srgbClr val="000000"/>
              </a:solidFill>
              <a:effectLst/>
              <a:latin typeface="Roboto"/>
            </a:endParaRPr>
          </a:p>
        </p:txBody>
      </p:sp>
      <p:pic>
        <p:nvPicPr>
          <p:cNvPr id="4" name="Picture 3">
            <a:extLst>
              <a:ext uri="{FF2B5EF4-FFF2-40B4-BE49-F238E27FC236}">
                <a16:creationId xmlns:a16="http://schemas.microsoft.com/office/drawing/2014/main" id="{9106B3A9-5B6E-4541-BFED-02CC8D36E988}"/>
              </a:ext>
            </a:extLst>
          </p:cNvPr>
          <p:cNvPicPr>
            <a:picLocks noChangeAspect="1"/>
          </p:cNvPicPr>
          <p:nvPr/>
        </p:nvPicPr>
        <p:blipFill rotWithShape="1">
          <a:blip r:embed="rId2">
            <a:extLst>
              <a:ext uri="{28A0092B-C50C-407E-A947-70E740481C1C}">
                <a14:useLocalDpi xmlns:a14="http://schemas.microsoft.com/office/drawing/2010/main" val="0"/>
              </a:ext>
            </a:extLst>
          </a:blip>
          <a:srcRect l="35263" t="47486" r="34013" b="16091"/>
          <a:stretch/>
        </p:blipFill>
        <p:spPr>
          <a:xfrm>
            <a:off x="8074536" y="680152"/>
            <a:ext cx="3745832" cy="2382253"/>
          </a:xfrm>
          <a:prstGeom prst="rect">
            <a:avLst/>
          </a:prstGeom>
        </p:spPr>
      </p:pic>
      <p:pic>
        <p:nvPicPr>
          <p:cNvPr id="5" name="Picture 4">
            <a:extLst>
              <a:ext uri="{FF2B5EF4-FFF2-40B4-BE49-F238E27FC236}">
                <a16:creationId xmlns:a16="http://schemas.microsoft.com/office/drawing/2014/main" id="{6A034997-685C-4879-BA90-6F7E2BB1078E}"/>
              </a:ext>
            </a:extLst>
          </p:cNvPr>
          <p:cNvPicPr>
            <a:picLocks noChangeAspect="1"/>
          </p:cNvPicPr>
          <p:nvPr/>
        </p:nvPicPr>
        <p:blipFill>
          <a:blip r:embed="rId3"/>
          <a:stretch>
            <a:fillRect/>
          </a:stretch>
        </p:blipFill>
        <p:spPr>
          <a:xfrm>
            <a:off x="9095873" y="3033430"/>
            <a:ext cx="2339390" cy="3390900"/>
          </a:xfrm>
          <a:prstGeom prst="rect">
            <a:avLst/>
          </a:prstGeom>
        </p:spPr>
      </p:pic>
      <p:sp>
        <p:nvSpPr>
          <p:cNvPr id="6" name="Rectangle 5">
            <a:extLst>
              <a:ext uri="{FF2B5EF4-FFF2-40B4-BE49-F238E27FC236}">
                <a16:creationId xmlns:a16="http://schemas.microsoft.com/office/drawing/2014/main" id="{3191D5DF-0059-4E98-9DB2-BD3C049B2908}"/>
              </a:ext>
            </a:extLst>
          </p:cNvPr>
          <p:cNvSpPr/>
          <p:nvPr/>
        </p:nvSpPr>
        <p:spPr>
          <a:xfrm>
            <a:off x="8256364" y="6509629"/>
            <a:ext cx="3745832" cy="276999"/>
          </a:xfrm>
          <a:prstGeom prst="rect">
            <a:avLst/>
          </a:prstGeom>
        </p:spPr>
        <p:txBody>
          <a:bodyPr wrap="square">
            <a:spAutoFit/>
          </a:bodyPr>
          <a:lstStyle/>
          <a:p>
            <a:r>
              <a:rPr lang="en-US" sz="1200" dirty="0">
                <a:solidFill>
                  <a:srgbClr val="000000"/>
                </a:solidFill>
                <a:latin typeface="ff15"/>
              </a:rPr>
              <a:t>Solid state LED and fluorescent bulb used as transmitter</a:t>
            </a:r>
            <a:endParaRPr lang="en-IN" sz="1200" dirty="0"/>
          </a:p>
        </p:txBody>
      </p:sp>
      <p:sp>
        <p:nvSpPr>
          <p:cNvPr id="3" name="TextBox 2">
            <a:extLst>
              <a:ext uri="{FF2B5EF4-FFF2-40B4-BE49-F238E27FC236}">
                <a16:creationId xmlns:a16="http://schemas.microsoft.com/office/drawing/2014/main" id="{E266098E-4F55-4D82-9177-67F89BCFCA4F}"/>
              </a:ext>
            </a:extLst>
          </p:cNvPr>
          <p:cNvSpPr txBox="1"/>
          <p:nvPr/>
        </p:nvSpPr>
        <p:spPr>
          <a:xfrm>
            <a:off x="3094645" y="-58773"/>
            <a:ext cx="6002709" cy="984885"/>
          </a:xfrm>
          <a:prstGeom prst="rect">
            <a:avLst/>
          </a:prstGeom>
          <a:noFill/>
        </p:spPr>
        <p:txBody>
          <a:bodyPr wrap="square" rtlCol="0">
            <a:spAutoFit/>
          </a:bodyPr>
          <a:lstStyle/>
          <a:p>
            <a:pPr algn="ctr"/>
            <a:r>
              <a:rPr lang="en-IN" sz="4000" b="1" u="sng" dirty="0">
                <a:solidFill>
                  <a:srgbClr val="FF0000"/>
                </a:solidFill>
                <a:effectLst>
                  <a:outerShdw blurRad="38100" dist="38100" dir="2700000" algn="tl">
                    <a:srgbClr val="000000">
                      <a:alpha val="43137"/>
                    </a:srgbClr>
                  </a:outerShdw>
                </a:effectLst>
              </a:rPr>
              <a:t>LI-FI CONSTRUCTION</a:t>
            </a:r>
          </a:p>
          <a:p>
            <a:pPr algn="ctr"/>
            <a:endParaRPr lang="en-IN" dirty="0"/>
          </a:p>
        </p:txBody>
      </p:sp>
    </p:spTree>
    <p:extLst>
      <p:ext uri="{BB962C8B-B14F-4D97-AF65-F5344CB8AC3E}">
        <p14:creationId xmlns:p14="http://schemas.microsoft.com/office/powerpoint/2010/main" val="30629286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9FA9255B-FAFE-47ED-B404-EF0CD0121674}"/>
              </a:ext>
            </a:extLst>
          </p:cNvPr>
          <p:cNvGraphicFramePr>
            <a:graphicFrameLocks noGrp="1"/>
          </p:cNvGraphicFramePr>
          <p:nvPr>
            <p:extLst>
              <p:ext uri="{D42A27DB-BD31-4B8C-83A1-F6EECF244321}">
                <p14:modId xmlns:p14="http://schemas.microsoft.com/office/powerpoint/2010/main" val="4180726744"/>
              </p:ext>
            </p:extLst>
          </p:nvPr>
        </p:nvGraphicFramePr>
        <p:xfrm>
          <a:off x="0" y="826168"/>
          <a:ext cx="12192000" cy="6175312"/>
        </p:xfrm>
        <a:graphic>
          <a:graphicData uri="http://schemas.openxmlformats.org/drawingml/2006/table">
            <a:tbl>
              <a:tblPr firstRow="1" bandRow="1">
                <a:tableStyleId>{ED083AE6-46FA-4A59-8FB0-9F97EB10719F}</a:tableStyleId>
              </a:tblPr>
              <a:tblGrid>
                <a:gridCol w="1259559">
                  <a:extLst>
                    <a:ext uri="{9D8B030D-6E8A-4147-A177-3AD203B41FA5}">
                      <a16:colId xmlns:a16="http://schemas.microsoft.com/office/drawing/2014/main" val="3702308928"/>
                    </a:ext>
                  </a:extLst>
                </a:gridCol>
                <a:gridCol w="2298465">
                  <a:extLst>
                    <a:ext uri="{9D8B030D-6E8A-4147-A177-3AD203B41FA5}">
                      <a16:colId xmlns:a16="http://schemas.microsoft.com/office/drawing/2014/main" val="4130189178"/>
                    </a:ext>
                  </a:extLst>
                </a:gridCol>
                <a:gridCol w="3889943">
                  <a:extLst>
                    <a:ext uri="{9D8B030D-6E8A-4147-A177-3AD203B41FA5}">
                      <a16:colId xmlns:a16="http://schemas.microsoft.com/office/drawing/2014/main" val="1812261102"/>
                    </a:ext>
                  </a:extLst>
                </a:gridCol>
                <a:gridCol w="4744033">
                  <a:extLst>
                    <a:ext uri="{9D8B030D-6E8A-4147-A177-3AD203B41FA5}">
                      <a16:colId xmlns:a16="http://schemas.microsoft.com/office/drawing/2014/main" val="2658701447"/>
                    </a:ext>
                  </a:extLst>
                </a:gridCol>
              </a:tblGrid>
              <a:tr h="250468">
                <a:tc>
                  <a:txBody>
                    <a:bodyPr/>
                    <a:lstStyle/>
                    <a:p>
                      <a:r>
                        <a:rPr lang="en-IN" sz="900" b="1" dirty="0">
                          <a:effectLst/>
                        </a:rPr>
                        <a:t>CHARACTERISTICS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tc>
                  <a:txBody>
                    <a:bodyPr/>
                    <a:lstStyle/>
                    <a:p>
                      <a:r>
                        <a:rPr lang="en-IN" sz="1000" b="1" dirty="0">
                          <a:effectLst/>
                        </a:rPr>
                        <a:t>BLUETOOTH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tc>
                  <a:txBody>
                    <a:bodyPr/>
                    <a:lstStyle/>
                    <a:p>
                      <a:r>
                        <a:rPr lang="en-IN" sz="1000" b="1" dirty="0">
                          <a:effectLst/>
                        </a:rPr>
                        <a:t>WI-FI</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tc>
                  <a:txBody>
                    <a:bodyPr/>
                    <a:lstStyle/>
                    <a:p>
                      <a:r>
                        <a:rPr lang="en-IN" sz="1000" b="1" dirty="0">
                          <a:effectLst/>
                        </a:rPr>
                        <a:t>LI-FI</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extLst>
                  <a:ext uri="{0D108BD9-81ED-4DB2-BD59-A6C34878D82A}">
                    <a16:rowId xmlns:a16="http://schemas.microsoft.com/office/drawing/2014/main" val="817376176"/>
                  </a:ext>
                </a:extLst>
              </a:tr>
              <a:tr h="339920">
                <a:tc>
                  <a:txBody>
                    <a:bodyPr/>
                    <a:lstStyle/>
                    <a:p>
                      <a:r>
                        <a:rPr lang="en-IN" sz="1000" b="1" dirty="0">
                          <a:effectLst/>
                        </a:rPr>
                        <a:t>Frequency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tc>
                  <a:txBody>
                    <a:bodyPr/>
                    <a:lstStyle/>
                    <a:p>
                      <a:r>
                        <a:rPr lang="en-IN" sz="1000" b="1" dirty="0">
                          <a:effectLst/>
                        </a:rPr>
                        <a:t>24GHz</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tc>
                  <a:txBody>
                    <a:bodyPr/>
                    <a:lstStyle/>
                    <a:p>
                      <a:r>
                        <a:rPr lang="en-IN" sz="1000" b="1" dirty="0">
                          <a:effectLst/>
                        </a:rPr>
                        <a:t>24 GHz-50GHz</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tc>
                  <a:txBody>
                    <a:bodyPr/>
                    <a:lstStyle/>
                    <a:p>
                      <a:r>
                        <a:rPr lang="en-IN" sz="1000" b="1" dirty="0">
                          <a:effectLst/>
                        </a:rPr>
                        <a:t>No frequency for light</a:t>
                      </a:r>
                    </a:p>
                    <a:p>
                      <a:endParaRPr lang="en-IN" sz="700" b="1"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extLst>
                  <a:ext uri="{0D108BD9-81ED-4DB2-BD59-A6C34878D82A}">
                    <a16:rowId xmlns:a16="http://schemas.microsoft.com/office/drawing/2014/main" val="3578719698"/>
                  </a:ext>
                </a:extLst>
              </a:tr>
              <a:tr h="250468">
                <a:tc>
                  <a:txBody>
                    <a:bodyPr/>
                    <a:lstStyle/>
                    <a:p>
                      <a:r>
                        <a:rPr lang="en-IN" sz="1000" b="1" dirty="0">
                          <a:effectLst/>
                        </a:rPr>
                        <a:t>Range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tc>
                  <a:txBody>
                    <a:bodyPr/>
                    <a:lstStyle/>
                    <a:p>
                      <a:r>
                        <a:rPr lang="en-IN" sz="1000" b="1" dirty="0">
                          <a:effectLst/>
                        </a:rPr>
                        <a:t>10 meters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tc>
                  <a:txBody>
                    <a:bodyPr/>
                    <a:lstStyle/>
                    <a:p>
                      <a:r>
                        <a:rPr lang="en-IN" sz="1000" b="1" dirty="0">
                          <a:effectLst/>
                        </a:rPr>
                        <a:t>100 meters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tc>
                  <a:txBody>
                    <a:bodyPr/>
                    <a:lstStyle/>
                    <a:p>
                      <a:r>
                        <a:rPr lang="en-US" sz="1000" b="1" dirty="0">
                          <a:effectLst/>
                        </a:rPr>
                        <a:t>Based on LED light falling</a:t>
                      </a:r>
                      <a:endParaRPr lang="en-IN" sz="1000" b="1"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extLst>
                  <a:ext uri="{0D108BD9-81ED-4DB2-BD59-A6C34878D82A}">
                    <a16:rowId xmlns:a16="http://schemas.microsoft.com/office/drawing/2014/main" val="194233879"/>
                  </a:ext>
                </a:extLst>
              </a:tr>
              <a:tr h="377306">
                <a:tc>
                  <a:txBody>
                    <a:bodyPr/>
                    <a:lstStyle/>
                    <a:p>
                      <a:r>
                        <a:rPr lang="en-IN" sz="1000" b="1" dirty="0">
                          <a:effectLst/>
                        </a:rPr>
                        <a:t>Primary application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tc>
                  <a:txBody>
                    <a:bodyPr/>
                    <a:lstStyle/>
                    <a:p>
                      <a:r>
                        <a:rPr lang="en-IN" sz="1000" b="1" dirty="0">
                          <a:effectLst/>
                        </a:rPr>
                        <a:t>WPAN</a:t>
                      </a:r>
                    </a:p>
                    <a:p>
                      <a:endParaRPr lang="en-IN" sz="700" b="1"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tc>
                  <a:txBody>
                    <a:bodyPr/>
                    <a:lstStyle/>
                    <a:p>
                      <a:r>
                        <a:rPr lang="en-IN" sz="1000" b="1" dirty="0">
                          <a:effectLst/>
                        </a:rPr>
                        <a:t>WLAN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tc>
                  <a:txBody>
                    <a:bodyPr/>
                    <a:lstStyle/>
                    <a:p>
                      <a:r>
                        <a:rPr lang="en-US" sz="1000" b="1" dirty="0">
                          <a:effectLst/>
                        </a:rPr>
                        <a:t>Where ever light is available</a:t>
                      </a:r>
                      <a:endParaRPr lang="en-IN" sz="1000" b="1"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extLst>
                  <a:ext uri="{0D108BD9-81ED-4DB2-BD59-A6C34878D82A}">
                    <a16:rowId xmlns:a16="http://schemas.microsoft.com/office/drawing/2014/main" val="1547117988"/>
                  </a:ext>
                </a:extLst>
              </a:tr>
              <a:tr h="339920">
                <a:tc>
                  <a:txBody>
                    <a:bodyPr/>
                    <a:lstStyle/>
                    <a:p>
                      <a:r>
                        <a:rPr lang="en-IN" sz="1000" b="1" dirty="0">
                          <a:effectLst/>
                        </a:rPr>
                        <a:t>Data Transfer rate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tc>
                  <a:txBody>
                    <a:bodyPr/>
                    <a:lstStyle/>
                    <a:p>
                      <a:r>
                        <a:rPr lang="en-IN" sz="1000" b="1" dirty="0">
                          <a:effectLst/>
                        </a:rPr>
                        <a:t>1OOKb </a:t>
                      </a:r>
                      <a:r>
                        <a:rPr lang="en-IN" sz="1000" b="1" dirty="0" err="1">
                          <a:effectLst/>
                        </a:rPr>
                        <a:t>ps</a:t>
                      </a:r>
                      <a:endParaRPr lang="en-IN" sz="1000" b="1"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tc>
                  <a:txBody>
                    <a:bodyPr/>
                    <a:lstStyle/>
                    <a:p>
                      <a:r>
                        <a:rPr lang="en-IN" sz="1000" b="1" dirty="0">
                          <a:effectLst/>
                        </a:rPr>
                        <a:t>11Mbps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tc>
                  <a:txBody>
                    <a:bodyPr/>
                    <a:lstStyle/>
                    <a:p>
                      <a:r>
                        <a:rPr lang="en-IN" sz="1000" b="1" dirty="0">
                          <a:effectLst/>
                        </a:rPr>
                        <a:t>&gt;1 Gbps</a:t>
                      </a:r>
                    </a:p>
                    <a:p>
                      <a:endParaRPr lang="en-IN" sz="700" b="1"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extLst>
                  <a:ext uri="{0D108BD9-81ED-4DB2-BD59-A6C34878D82A}">
                    <a16:rowId xmlns:a16="http://schemas.microsoft.com/office/drawing/2014/main" val="195994835"/>
                  </a:ext>
                </a:extLst>
              </a:tr>
              <a:tr h="377306">
                <a:tc>
                  <a:txBody>
                    <a:bodyPr/>
                    <a:lstStyle/>
                    <a:p>
                      <a:r>
                        <a:rPr lang="en-IN" sz="1000" b="1" dirty="0">
                          <a:effectLst/>
                        </a:rPr>
                        <a:t>Power Consumption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tc>
                  <a:txBody>
                    <a:bodyPr/>
                    <a:lstStyle/>
                    <a:p>
                      <a:r>
                        <a:rPr lang="en-IN" sz="1000" b="1" dirty="0">
                          <a:effectLst/>
                        </a:rPr>
                        <a:t>Low</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tc>
                  <a:txBody>
                    <a:bodyPr/>
                    <a:lstStyle/>
                    <a:p>
                      <a:r>
                        <a:rPr lang="en-IN" sz="1000" b="1" dirty="0">
                          <a:effectLst/>
                        </a:rPr>
                        <a:t>Medium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tc>
                  <a:txBody>
                    <a:bodyPr/>
                    <a:lstStyle/>
                    <a:p>
                      <a:r>
                        <a:rPr lang="en-IN" sz="1000" b="1" dirty="0">
                          <a:effectLst/>
                        </a:rPr>
                        <a:t>Medium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extLst>
                  <a:ext uri="{0D108BD9-81ED-4DB2-BD59-A6C34878D82A}">
                    <a16:rowId xmlns:a16="http://schemas.microsoft.com/office/drawing/2014/main" val="2909056358"/>
                  </a:ext>
                </a:extLst>
              </a:tr>
              <a:tr h="339920">
                <a:tc>
                  <a:txBody>
                    <a:bodyPr/>
                    <a:lstStyle/>
                    <a:p>
                      <a:r>
                        <a:rPr lang="en-IN" sz="1000" b="1" dirty="0">
                          <a:effectLst/>
                        </a:rPr>
                        <a:t>Cost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tc>
                  <a:txBody>
                    <a:bodyPr/>
                    <a:lstStyle/>
                    <a:p>
                      <a:r>
                        <a:rPr lang="en-IN" sz="1000" b="1" dirty="0">
                          <a:effectLst/>
                        </a:rPr>
                        <a:t>Low</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IN" sz="1000" b="1" dirty="0">
                          <a:effectLst/>
                        </a:rPr>
                        <a:t>Medium</a:t>
                      </a:r>
                    </a:p>
                    <a:p>
                      <a:endParaRPr lang="en-IN" sz="700" b="1"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IN" sz="1000" b="1" dirty="0">
                          <a:effectLst/>
                        </a:rPr>
                        <a:t>Low</a:t>
                      </a:r>
                    </a:p>
                    <a:p>
                      <a:endParaRPr lang="en-IN" sz="700" b="1"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extLst>
                  <a:ext uri="{0D108BD9-81ED-4DB2-BD59-A6C34878D82A}">
                    <a16:rowId xmlns:a16="http://schemas.microsoft.com/office/drawing/2014/main" val="48141170"/>
                  </a:ext>
                </a:extLst>
              </a:tr>
              <a:tr h="250468">
                <a:tc>
                  <a:txBody>
                    <a:bodyPr/>
                    <a:lstStyle/>
                    <a:p>
                      <a:r>
                        <a:rPr lang="en-IN" sz="1000" b="1" dirty="0">
                          <a:effectLst/>
                        </a:rPr>
                        <a:t>Security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tc>
                  <a:txBody>
                    <a:bodyPr/>
                    <a:lstStyle/>
                    <a:p>
                      <a:r>
                        <a:rPr lang="en-IN" sz="1000" b="1" dirty="0">
                          <a:effectLst/>
                        </a:rPr>
                        <a:t>Less secure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tc>
                  <a:txBody>
                    <a:bodyPr/>
                    <a:lstStyle/>
                    <a:p>
                      <a:r>
                        <a:rPr lang="en-IN" sz="1000" b="1" dirty="0">
                          <a:effectLst/>
                        </a:rPr>
                        <a:t>Medium secure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tc>
                  <a:txBody>
                    <a:bodyPr/>
                    <a:lstStyle/>
                    <a:p>
                      <a:r>
                        <a:rPr lang="en-IN" sz="1000" b="1" dirty="0">
                          <a:effectLst/>
                        </a:rPr>
                        <a:t>High secure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extLst>
                  <a:ext uri="{0D108BD9-81ED-4DB2-BD59-A6C34878D82A}">
                    <a16:rowId xmlns:a16="http://schemas.microsoft.com/office/drawing/2014/main" val="1496743276"/>
                  </a:ext>
                </a:extLst>
              </a:tr>
              <a:tr h="626170">
                <a:tc>
                  <a:txBody>
                    <a:bodyPr/>
                    <a:lstStyle/>
                    <a:p>
                      <a:r>
                        <a:rPr lang="en-IN" sz="1000" b="1" dirty="0">
                          <a:effectLst/>
                        </a:rPr>
                        <a:t>Primary Devices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tc>
                  <a:txBody>
                    <a:bodyPr/>
                    <a:lstStyle/>
                    <a:p>
                      <a:r>
                        <a:rPr lang="en-US" sz="1000" b="1" dirty="0">
                          <a:effectLst/>
                        </a:rPr>
                        <a:t>Traveling employees electronics</a:t>
                      </a:r>
                    </a:p>
                    <a:p>
                      <a:r>
                        <a:rPr lang="en-US" sz="1000" b="1" dirty="0">
                          <a:effectLst/>
                        </a:rPr>
                        <a:t>Consumers office and industrial</a:t>
                      </a:r>
                    </a:p>
                    <a:p>
                      <a:r>
                        <a:rPr lang="en-US" sz="1000" b="1" dirty="0">
                          <a:effectLst/>
                        </a:rPr>
                        <a:t>workers</a:t>
                      </a:r>
                    </a:p>
                    <a:p>
                      <a:endParaRPr lang="en-IN" sz="700" b="1"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tc>
                  <a:txBody>
                    <a:bodyPr/>
                    <a:lstStyle/>
                    <a:p>
                      <a:r>
                        <a:rPr lang="en-IN" sz="1000" b="1" dirty="0">
                          <a:effectLst/>
                        </a:rPr>
                        <a:t>Notebook computers, Mobile phones, FDAsdesktop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tc>
                  <a:txBody>
                    <a:bodyPr/>
                    <a:lstStyle/>
                    <a:p>
                      <a:r>
                        <a:rPr lang="en-IN" sz="1000" b="1" dirty="0">
                          <a:effectLst/>
                        </a:rPr>
                        <a:t>Mobile phones, PDAS,consumerelectronics, office antidetonation devices Notebook computers, desktop computers, servers, latest mobiles, iPods etc. and other latest devices with Li-fi</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extLst>
                  <a:ext uri="{0D108BD9-81ED-4DB2-BD59-A6C34878D82A}">
                    <a16:rowId xmlns:a16="http://schemas.microsoft.com/office/drawing/2014/main" val="281318537"/>
                  </a:ext>
                </a:extLst>
              </a:tr>
              <a:tr h="536717">
                <a:tc>
                  <a:txBody>
                    <a:bodyPr/>
                    <a:lstStyle/>
                    <a:p>
                      <a:r>
                        <a:rPr lang="en-IN" sz="1000" b="1" dirty="0">
                          <a:effectLst/>
                        </a:rPr>
                        <a:t>Primary Users</a:t>
                      </a:r>
                    </a:p>
                    <a:p>
                      <a:endParaRPr lang="en-IN" sz="700" b="1"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tc>
                  <a:txBody>
                    <a:bodyPr/>
                    <a:lstStyle/>
                    <a:p>
                      <a:r>
                        <a:rPr lang="en-US" sz="1000" b="1" dirty="0">
                          <a:effectLst/>
                        </a:rPr>
                        <a:t>Traveling employees</a:t>
                      </a:r>
                    </a:p>
                    <a:p>
                      <a:r>
                        <a:rPr lang="en-US" sz="1000" b="1" dirty="0">
                          <a:effectLst/>
                        </a:rPr>
                        <a:t>electronics consumers office and industrial workers</a:t>
                      </a:r>
                      <a:endParaRPr lang="en-IN" sz="700" b="1"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tc>
                  <a:txBody>
                    <a:bodyPr/>
                    <a:lstStyle/>
                    <a:p>
                      <a:r>
                        <a:rPr lang="en-US" sz="1000" b="1" dirty="0">
                          <a:effectLst/>
                        </a:rPr>
                        <a:t>Corporate campus users and homes, flats, public</a:t>
                      </a:r>
                    </a:p>
                    <a:p>
                      <a:r>
                        <a:rPr lang="en-US" sz="1000" b="1" dirty="0">
                          <a:effectLst/>
                        </a:rPr>
                        <a:t>places</a:t>
                      </a:r>
                    </a:p>
                    <a:p>
                      <a:endParaRPr lang="en-IN" sz="700" b="1"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tc>
                  <a:txBody>
                    <a:bodyPr/>
                    <a:lstStyle/>
                    <a:p>
                      <a:r>
                        <a:rPr lang="en-US" sz="1000" b="1" dirty="0">
                          <a:effectLst/>
                        </a:rPr>
                        <a:t>Traveling employees Corporate campus users and homes, flats public places and industrial and power plants, hospitals.</a:t>
                      </a:r>
                    </a:p>
                    <a:p>
                      <a:endParaRPr lang="en-IN" sz="700" b="1"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extLst>
                  <a:ext uri="{0D108BD9-81ED-4DB2-BD59-A6C34878D82A}">
                    <a16:rowId xmlns:a16="http://schemas.microsoft.com/office/drawing/2014/main" val="3823542128"/>
                  </a:ext>
                </a:extLst>
              </a:tr>
              <a:tr h="483045">
                <a:tc>
                  <a:txBody>
                    <a:bodyPr/>
                    <a:lstStyle/>
                    <a:p>
                      <a:r>
                        <a:rPr lang="en-IN" sz="1050" b="1" dirty="0">
                          <a:effectLst/>
                        </a:rPr>
                        <a:t>Usage Location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tc>
                  <a:txBody>
                    <a:bodyPr/>
                    <a:lstStyle/>
                    <a:p>
                      <a:r>
                        <a:rPr lang="en-US" sz="1000" b="1" dirty="0">
                          <a:effectLst/>
                        </a:rPr>
                        <a:t>Anywhere at least two</a:t>
                      </a:r>
                    </a:p>
                    <a:p>
                      <a:r>
                        <a:rPr lang="en-US" sz="1000" b="1" dirty="0">
                          <a:effectLst/>
                        </a:rPr>
                        <a:t>Bluetooth devices exist</a:t>
                      </a:r>
                    </a:p>
                    <a:p>
                      <a:endParaRPr lang="en-IN" sz="700" b="1"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tc>
                  <a:txBody>
                    <a:bodyPr/>
                    <a:lstStyle/>
                    <a:p>
                      <a:r>
                        <a:rPr lang="en-US" sz="1000" b="1" dirty="0">
                          <a:effectLst/>
                        </a:rPr>
                        <a:t>Building Within range of WLANinfrastructure, usually</a:t>
                      </a:r>
                    </a:p>
                    <a:p>
                      <a:r>
                        <a:rPr lang="en-US" sz="1000" b="1" dirty="0">
                          <a:effectLst/>
                        </a:rPr>
                        <a:t>inside 2building</a:t>
                      </a:r>
                    </a:p>
                    <a:p>
                      <a:endParaRPr lang="en-IN" sz="700" b="1"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tc>
                  <a:txBody>
                    <a:bodyPr/>
                    <a:lstStyle/>
                    <a:p>
                      <a:r>
                        <a:rPr lang="en-US" sz="1000" b="1" dirty="0">
                          <a:effectLst/>
                        </a:rPr>
                        <a:t>Anywhere where lights available like roads, public place, home, office, etc.</a:t>
                      </a:r>
                    </a:p>
                    <a:p>
                      <a:endParaRPr lang="en-IN" sz="700" b="1"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extLst>
                  <a:ext uri="{0D108BD9-81ED-4DB2-BD59-A6C34878D82A}">
                    <a16:rowId xmlns:a16="http://schemas.microsoft.com/office/drawing/2014/main" val="1694213709"/>
                  </a:ext>
                </a:extLst>
              </a:tr>
              <a:tr h="339920">
                <a:tc>
                  <a:txBody>
                    <a:bodyPr/>
                    <a:lstStyle/>
                    <a:p>
                      <a:r>
                        <a:rPr lang="en-IN" sz="1050" b="1" dirty="0">
                          <a:effectLst/>
                        </a:rPr>
                        <a:t>Standard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tc>
                  <a:txBody>
                    <a:bodyPr/>
                    <a:lstStyle/>
                    <a:p>
                      <a:r>
                        <a:rPr lang="en-IN" sz="1000" b="1" dirty="0">
                          <a:effectLst/>
                        </a:rPr>
                        <a:t>IEEE 802 15</a:t>
                      </a:r>
                    </a:p>
                    <a:p>
                      <a:endParaRPr lang="en-IN" sz="700" b="1"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tc>
                  <a:txBody>
                    <a:bodyPr/>
                    <a:lstStyle/>
                    <a:p>
                      <a:r>
                        <a:rPr lang="en-IN" sz="1000" b="1" dirty="0">
                          <a:effectLst/>
                        </a:rPr>
                        <a:t>IEEE 802 11b</a:t>
                      </a:r>
                    </a:p>
                    <a:p>
                      <a:endParaRPr lang="en-IN" sz="700" b="1"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tc>
                  <a:txBody>
                    <a:bodyPr/>
                    <a:lstStyle/>
                    <a:p>
                      <a:r>
                        <a:rPr lang="en-IN" sz="1000" b="1" dirty="0">
                          <a:effectLst/>
                        </a:rPr>
                        <a:t>SEE 802.15</a:t>
                      </a:r>
                    </a:p>
                    <a:p>
                      <a:endParaRPr lang="en-IN" sz="700" b="1"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extLst>
                  <a:ext uri="{0D108BD9-81ED-4DB2-BD59-A6C34878D82A}">
                    <a16:rowId xmlns:a16="http://schemas.microsoft.com/office/drawing/2014/main" val="3971341619"/>
                  </a:ext>
                </a:extLst>
              </a:tr>
              <a:tr h="339920">
                <a:tc>
                  <a:txBody>
                    <a:bodyPr/>
                    <a:lstStyle/>
                    <a:p>
                      <a:r>
                        <a:rPr lang="en-IN" sz="1000" b="1" dirty="0">
                          <a:effectLst/>
                        </a:rPr>
                        <a:t>Operating Band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tc>
                  <a:txBody>
                    <a:bodyPr/>
                    <a:lstStyle/>
                    <a:p>
                      <a:r>
                        <a:rPr lang="en-IN" sz="1000" b="1" dirty="0">
                          <a:effectLst/>
                        </a:rPr>
                        <a:t>15M Band</a:t>
                      </a:r>
                    </a:p>
                    <a:p>
                      <a:endParaRPr lang="en-IN" sz="700" b="1"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tc>
                  <a:txBody>
                    <a:bodyPr/>
                    <a:lstStyle/>
                    <a:p>
                      <a:r>
                        <a:rPr lang="en-IN" sz="1000" b="1" dirty="0">
                          <a:effectLst/>
                        </a:rPr>
                        <a:t>RF Band</a:t>
                      </a:r>
                    </a:p>
                    <a:p>
                      <a:endParaRPr lang="en-IN" sz="700" b="1"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tc>
                  <a:txBody>
                    <a:bodyPr/>
                    <a:lstStyle/>
                    <a:p>
                      <a:r>
                        <a:rPr lang="en-US" sz="1000" b="1" dirty="0">
                          <a:effectLst/>
                        </a:rPr>
                        <a:t>Visible light band</a:t>
                      </a:r>
                      <a:endParaRPr lang="en-IN" sz="1000" b="1"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extLst>
                  <a:ext uri="{0D108BD9-81ED-4DB2-BD59-A6C34878D82A}">
                    <a16:rowId xmlns:a16="http://schemas.microsoft.com/office/drawing/2014/main" val="350565817"/>
                  </a:ext>
                </a:extLst>
              </a:tr>
              <a:tr h="463056">
                <a:tc>
                  <a:txBody>
                    <a:bodyPr/>
                    <a:lstStyle/>
                    <a:p>
                      <a:r>
                        <a:rPr lang="en-IN" sz="1000" b="1" dirty="0">
                          <a:effectLst/>
                        </a:rPr>
                        <a:t>Maximum Members</a:t>
                      </a:r>
                    </a:p>
                    <a:p>
                      <a:endParaRPr lang="en-IN" sz="700" b="1"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tc>
                  <a:txBody>
                    <a:bodyPr/>
                    <a:lstStyle/>
                    <a:p>
                      <a:r>
                        <a:rPr lang="en-US" sz="1000" b="1" dirty="0">
                          <a:effectLst/>
                        </a:rPr>
                        <a:t>7 members connect at time</a:t>
                      </a:r>
                      <a:endParaRPr lang="en-IN" sz="1000" b="1"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tc>
                  <a:txBody>
                    <a:bodyPr/>
                    <a:lstStyle/>
                    <a:p>
                      <a:r>
                        <a:rPr lang="en-US" sz="1000" b="1" dirty="0">
                          <a:effectLst/>
                        </a:rPr>
                        <a:t>Number of devices connected is dependent upon size of bandwidth</a:t>
                      </a:r>
                      <a:endParaRPr lang="en-IN" sz="1000" b="1"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tc>
                  <a:txBody>
                    <a:bodyPr/>
                    <a:lstStyle/>
                    <a:p>
                      <a:r>
                        <a:rPr lang="en-IN" sz="1000" b="1" dirty="0">
                          <a:effectLst/>
                        </a:rPr>
                        <a:t>Number of receiver present under light</a:t>
                      </a:r>
                    </a:p>
                    <a:p>
                      <a:endParaRPr lang="en-IN" sz="700" b="1"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extLst>
                  <a:ext uri="{0D108BD9-81ED-4DB2-BD59-A6C34878D82A}">
                    <a16:rowId xmlns:a16="http://schemas.microsoft.com/office/drawing/2014/main" val="589279379"/>
                  </a:ext>
                </a:extLst>
              </a:tr>
              <a:tr h="377306">
                <a:tc>
                  <a:txBody>
                    <a:bodyPr/>
                    <a:lstStyle/>
                    <a:p>
                      <a:r>
                        <a:rPr lang="en-IN" sz="1000" b="1" dirty="0">
                          <a:effectLst/>
                        </a:rPr>
                        <a:t>Development Started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tc>
                  <a:txBody>
                    <a:bodyPr/>
                    <a:lstStyle/>
                    <a:p>
                      <a:r>
                        <a:rPr lang="en-US" sz="1000" b="1" dirty="0">
                          <a:effectLst/>
                        </a:rPr>
                        <a:t>1998</a:t>
                      </a:r>
                      <a:endParaRPr lang="en-IN" sz="1000" b="1"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tc>
                  <a:txBody>
                    <a:bodyPr/>
                    <a:lstStyle/>
                    <a:p>
                      <a:r>
                        <a:rPr lang="en-US" sz="1000" b="1" dirty="0">
                          <a:effectLst/>
                        </a:rPr>
                        <a:t>1990</a:t>
                      </a:r>
                      <a:endParaRPr lang="en-IN" sz="1000" b="1"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tc>
                  <a:txBody>
                    <a:bodyPr/>
                    <a:lstStyle/>
                    <a:p>
                      <a:r>
                        <a:rPr lang="en-US" sz="1000" b="1" dirty="0">
                          <a:effectLst/>
                        </a:rPr>
                        <a:t>2011</a:t>
                      </a:r>
                      <a:endParaRPr lang="en-IN" sz="1000" b="1"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extLst>
                  <a:ext uri="{0D108BD9-81ED-4DB2-BD59-A6C34878D82A}">
                    <a16:rowId xmlns:a16="http://schemas.microsoft.com/office/drawing/2014/main" val="1653023275"/>
                  </a:ext>
                </a:extLst>
              </a:tr>
              <a:tr h="339920">
                <a:tc>
                  <a:txBody>
                    <a:bodyPr/>
                    <a:lstStyle/>
                    <a:p>
                      <a:r>
                        <a:rPr lang="en-IN" sz="1000" b="1" dirty="0">
                          <a:effectLst/>
                        </a:rPr>
                        <a:t>Working Concept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tc>
                  <a:txBody>
                    <a:bodyPr/>
                    <a:lstStyle/>
                    <a:p>
                      <a:r>
                        <a:rPr lang="en-IN" sz="1000" b="1" dirty="0">
                          <a:effectLst/>
                        </a:rPr>
                        <a:t>Master-slave</a:t>
                      </a:r>
                    </a:p>
                    <a:p>
                      <a:endParaRPr lang="en-IN" sz="700" b="1"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tc>
                  <a:txBody>
                    <a:bodyPr/>
                    <a:lstStyle/>
                    <a:p>
                      <a:r>
                        <a:rPr lang="en-IN" sz="1000" b="1" dirty="0">
                          <a:effectLst/>
                        </a:rPr>
                        <a:t>Various </a:t>
                      </a:r>
                      <a:r>
                        <a:rPr lang="en-IN" sz="1000" b="1" dirty="0" err="1">
                          <a:effectLst/>
                        </a:rPr>
                        <a:t>Topolo</a:t>
                      </a:r>
                      <a:endParaRPr lang="en-IN" sz="1000" b="1" dirty="0">
                        <a:effectLst/>
                      </a:endParaRPr>
                    </a:p>
                    <a:p>
                      <a:endParaRPr lang="en-IN" sz="700" b="1"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tc>
                  <a:txBody>
                    <a:bodyPr/>
                    <a:lstStyle/>
                    <a:p>
                      <a:r>
                        <a:rPr lang="en-IN" sz="1000" b="1" dirty="0">
                          <a:effectLst/>
                        </a:rPr>
                        <a:t>Direct binary data serving</a:t>
                      </a:r>
                    </a:p>
                    <a:p>
                      <a:endParaRPr lang="en-IN" sz="700" b="1"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extLst>
                  <a:ext uri="{0D108BD9-81ED-4DB2-BD59-A6C34878D82A}">
                    <a16:rowId xmlns:a16="http://schemas.microsoft.com/office/drawing/2014/main" val="3897310584"/>
                  </a:ext>
                </a:extLst>
              </a:tr>
            </a:tbl>
          </a:graphicData>
        </a:graphic>
      </p:graphicFrame>
      <p:sp>
        <p:nvSpPr>
          <p:cNvPr id="4" name="Rectangle 3">
            <a:extLst>
              <a:ext uri="{FF2B5EF4-FFF2-40B4-BE49-F238E27FC236}">
                <a16:creationId xmlns:a16="http://schemas.microsoft.com/office/drawing/2014/main" id="{41AEF291-0D87-4160-BCA7-B8C925F48812}"/>
              </a:ext>
            </a:extLst>
          </p:cNvPr>
          <p:cNvSpPr/>
          <p:nvPr/>
        </p:nvSpPr>
        <p:spPr>
          <a:xfrm>
            <a:off x="382555" y="0"/>
            <a:ext cx="11809445" cy="707886"/>
          </a:xfrm>
          <a:prstGeom prst="rect">
            <a:avLst/>
          </a:prstGeom>
        </p:spPr>
        <p:txBody>
          <a:bodyPr wrap="square">
            <a:spAutoFit/>
          </a:bodyPr>
          <a:lstStyle/>
          <a:p>
            <a:pPr algn="ctr"/>
            <a:r>
              <a:rPr lang="en-US" sz="4000" b="1" u="sng" dirty="0">
                <a:solidFill>
                  <a:srgbClr val="FF0000"/>
                </a:solidFill>
                <a:effectLst>
                  <a:outerShdw blurRad="38100" dist="38100" dir="2700000" algn="tl">
                    <a:srgbClr val="000000">
                      <a:alpha val="43137"/>
                    </a:srgbClr>
                  </a:outerShdw>
                </a:effectLst>
              </a:rPr>
              <a:t>COMPARISION OF LIFI WITH OTHER TECHNOLOGIES</a:t>
            </a:r>
            <a:endParaRPr lang="en-IN" sz="4000" dirty="0"/>
          </a:p>
        </p:txBody>
      </p:sp>
    </p:spTree>
    <p:extLst>
      <p:ext uri="{BB962C8B-B14F-4D97-AF65-F5344CB8AC3E}">
        <p14:creationId xmlns:p14="http://schemas.microsoft.com/office/powerpoint/2010/main" val="20930542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9E162BB-0229-42A0-8C8C-A8EC7565E95D}"/>
              </a:ext>
            </a:extLst>
          </p:cNvPr>
          <p:cNvPicPr>
            <a:picLocks noChangeAspect="1"/>
          </p:cNvPicPr>
          <p:nvPr/>
        </p:nvPicPr>
        <p:blipFill>
          <a:blip r:embed="rId2"/>
          <a:stretch>
            <a:fillRect/>
          </a:stretch>
        </p:blipFill>
        <p:spPr>
          <a:xfrm>
            <a:off x="8333874" y="1082351"/>
            <a:ext cx="3858126" cy="5414701"/>
          </a:xfrm>
          <a:prstGeom prst="rect">
            <a:avLst/>
          </a:prstGeom>
        </p:spPr>
      </p:pic>
      <p:sp>
        <p:nvSpPr>
          <p:cNvPr id="2" name="Title 1">
            <a:extLst>
              <a:ext uri="{FF2B5EF4-FFF2-40B4-BE49-F238E27FC236}">
                <a16:creationId xmlns:a16="http://schemas.microsoft.com/office/drawing/2014/main" id="{A6CFC8DA-8323-4EC6-BC6D-D9F8D975B9F6}"/>
              </a:ext>
            </a:extLst>
          </p:cNvPr>
          <p:cNvSpPr>
            <a:spLocks noGrp="1"/>
          </p:cNvSpPr>
          <p:nvPr>
            <p:ph type="ctrTitle"/>
          </p:nvPr>
        </p:nvSpPr>
        <p:spPr>
          <a:xfrm>
            <a:off x="0" y="-1"/>
            <a:ext cx="12192000" cy="867748"/>
          </a:xfrm>
        </p:spPr>
        <p:txBody>
          <a:bodyPr>
            <a:normAutofit/>
          </a:bodyPr>
          <a:lstStyle/>
          <a:p>
            <a:pPr algn="l"/>
            <a:r>
              <a:rPr lang="en-IN" sz="3600" b="1" dirty="0">
                <a:solidFill>
                  <a:srgbClr val="FF0000"/>
                </a:solidFill>
                <a:effectLst>
                  <a:outerShdw blurRad="38100" dist="38100" dir="2700000" algn="tl">
                    <a:srgbClr val="000000">
                      <a:alpha val="43137"/>
                    </a:srgbClr>
                  </a:outerShdw>
                </a:effectLst>
              </a:rPr>
              <a:t>	</a:t>
            </a:r>
            <a:r>
              <a:rPr lang="en-IN" sz="4000" b="1" dirty="0">
                <a:solidFill>
                  <a:srgbClr val="FF0000"/>
                </a:solidFill>
                <a:effectLst>
                  <a:outerShdw blurRad="38100" dist="38100" dir="2700000" algn="tl">
                    <a:srgbClr val="000000">
                      <a:alpha val="43137"/>
                    </a:srgbClr>
                  </a:outerShdw>
                </a:effectLst>
              </a:rPr>
              <a:t>	</a:t>
            </a:r>
            <a:r>
              <a:rPr lang="en-IN" sz="4000" b="1" u="sng" dirty="0">
                <a:solidFill>
                  <a:srgbClr val="FF0000"/>
                </a:solidFill>
                <a:effectLst>
                  <a:outerShdw blurRad="38100" dist="38100" dir="2700000" algn="tl">
                    <a:srgbClr val="000000">
                      <a:alpha val="43137"/>
                    </a:srgbClr>
                  </a:outerShdw>
                </a:effectLst>
              </a:rPr>
              <a:t>STANDARD</a:t>
            </a:r>
            <a:r>
              <a:rPr lang="en-IN" sz="4400" b="1" dirty="0">
                <a:solidFill>
                  <a:srgbClr val="FF0000"/>
                </a:solidFill>
                <a:effectLst>
                  <a:outerShdw blurRad="38100" dist="38100" dir="2700000" algn="tl">
                    <a:srgbClr val="000000">
                      <a:alpha val="43137"/>
                    </a:srgbClr>
                  </a:outerShdw>
                </a:effectLst>
              </a:rPr>
              <a:t> </a:t>
            </a:r>
            <a:r>
              <a:rPr lang="en-IN" sz="4000" b="1" u="sng" dirty="0">
                <a:solidFill>
                  <a:srgbClr val="FF0000"/>
                </a:solidFill>
                <a:effectLst>
                  <a:outerShdw blurRad="38100" dist="38100" dir="2700000" algn="tl">
                    <a:srgbClr val="000000">
                      <a:alpha val="43137"/>
                    </a:srgbClr>
                  </a:outerShdw>
                </a:effectLst>
              </a:rPr>
              <a:t>FOR</a:t>
            </a:r>
            <a:r>
              <a:rPr lang="en-IN" sz="4000" b="1" dirty="0">
                <a:solidFill>
                  <a:srgbClr val="FF0000"/>
                </a:solidFill>
                <a:effectLst>
                  <a:outerShdw blurRad="38100" dist="38100" dir="2700000" algn="tl">
                    <a:srgbClr val="000000">
                      <a:alpha val="43137"/>
                    </a:srgbClr>
                  </a:outerShdw>
                </a:effectLst>
              </a:rPr>
              <a:t> </a:t>
            </a:r>
            <a:r>
              <a:rPr lang="en-IN" sz="4000" b="1" u="sng" dirty="0">
                <a:solidFill>
                  <a:srgbClr val="FF0000"/>
                </a:solidFill>
                <a:effectLst>
                  <a:outerShdw blurRad="38100" dist="38100" dir="2700000" algn="tl">
                    <a:srgbClr val="000000">
                      <a:alpha val="43137"/>
                    </a:srgbClr>
                  </a:outerShdw>
                </a:effectLst>
              </a:rPr>
              <a:t>BLUETOOTH</a:t>
            </a:r>
            <a:r>
              <a:rPr lang="en-IN" sz="4000" b="1" dirty="0">
                <a:solidFill>
                  <a:srgbClr val="FF0000"/>
                </a:solidFill>
              </a:rPr>
              <a:t> (</a:t>
            </a:r>
            <a:r>
              <a:rPr lang="en-IN" sz="4400" b="1" u="sng" dirty="0">
                <a:solidFill>
                  <a:srgbClr val="FF0000"/>
                </a:solidFill>
              </a:rPr>
              <a:t>IEEE</a:t>
            </a:r>
            <a:r>
              <a:rPr lang="en-IN" sz="4400" b="1" dirty="0">
                <a:solidFill>
                  <a:srgbClr val="FF0000"/>
                </a:solidFill>
              </a:rPr>
              <a:t> </a:t>
            </a:r>
            <a:r>
              <a:rPr lang="en-IN" sz="4400" b="1" u="sng" dirty="0">
                <a:solidFill>
                  <a:srgbClr val="FF0000"/>
                </a:solidFill>
              </a:rPr>
              <a:t>802.15.4</a:t>
            </a:r>
            <a:r>
              <a:rPr lang="en-IN" sz="4400" b="1" dirty="0">
                <a:solidFill>
                  <a:srgbClr val="FF0000"/>
                </a:solidFill>
              </a:rPr>
              <a:t>)</a:t>
            </a:r>
            <a:endParaRPr lang="en-IN" sz="4400" dirty="0"/>
          </a:p>
        </p:txBody>
      </p:sp>
      <p:sp>
        <p:nvSpPr>
          <p:cNvPr id="3" name="Subtitle 2">
            <a:extLst>
              <a:ext uri="{FF2B5EF4-FFF2-40B4-BE49-F238E27FC236}">
                <a16:creationId xmlns:a16="http://schemas.microsoft.com/office/drawing/2014/main" id="{9DC06B74-7D60-47E5-8525-6F984CC08474}"/>
              </a:ext>
            </a:extLst>
          </p:cNvPr>
          <p:cNvSpPr>
            <a:spLocks noGrp="1"/>
          </p:cNvSpPr>
          <p:nvPr>
            <p:ph type="subTitle" idx="1"/>
          </p:nvPr>
        </p:nvSpPr>
        <p:spPr>
          <a:xfrm>
            <a:off x="0" y="950378"/>
            <a:ext cx="8333874" cy="5871410"/>
          </a:xfrm>
        </p:spPr>
        <p:txBody>
          <a:bodyPr>
            <a:normAutofit fontScale="92500"/>
          </a:bodyPr>
          <a:lstStyle/>
          <a:p>
            <a:pPr marL="228600" indent="-228600" algn="l">
              <a:buFont typeface="+mj-lt"/>
              <a:buAutoNum type="arabicPeriod"/>
            </a:pPr>
            <a:r>
              <a:rPr lang="en-US" sz="1600" b="1" dirty="0"/>
              <a:t>IEEE 802.15.4</a:t>
            </a:r>
            <a:r>
              <a:rPr lang="en-US" sz="1600" dirty="0"/>
              <a:t> is a technical standard which defines the operation of </a:t>
            </a:r>
            <a:r>
              <a:rPr lang="en-US" sz="1600" dirty="0">
                <a:hlinkClick r:id="rId3" tooltip="Personal area network">
                  <a:extLst>
                    <a:ext uri="{A12FA001-AC4F-418D-AE19-62706E023703}">
                      <ahyp:hlinkClr xmlns:ahyp="http://schemas.microsoft.com/office/drawing/2018/hyperlinkcolor" val="tx"/>
                    </a:ext>
                  </a:extLst>
                </a:hlinkClick>
              </a:rPr>
              <a:t>low-rate wireless personal area networks</a:t>
            </a:r>
            <a:r>
              <a:rPr lang="en-US" sz="1600" dirty="0"/>
              <a:t> (LR-WPANs). It conformant devices may use one of three possible </a:t>
            </a:r>
            <a:r>
              <a:rPr lang="en-US" sz="1600" dirty="0">
                <a:hlinkClick r:id="rId4" tooltip="Frequency allocation">
                  <a:extLst>
                    <a:ext uri="{A12FA001-AC4F-418D-AE19-62706E023703}">
                      <ahyp:hlinkClr xmlns:ahyp="http://schemas.microsoft.com/office/drawing/2018/hyperlinkcolor" val="tx"/>
                    </a:ext>
                  </a:extLst>
                </a:hlinkClick>
              </a:rPr>
              <a:t>frequency bands</a:t>
            </a:r>
            <a:r>
              <a:rPr lang="en-US" sz="1600" dirty="0"/>
              <a:t> for operation (868/915/2450 MHz).</a:t>
            </a:r>
          </a:p>
          <a:p>
            <a:pPr marL="228600" indent="-228600" algn="l">
              <a:buFont typeface="+mj-lt"/>
              <a:buAutoNum type="arabicPeriod"/>
            </a:pPr>
            <a:r>
              <a:rPr lang="en-US" sz="1600" dirty="0"/>
              <a:t>the definition of the network layers is based on the </a:t>
            </a:r>
            <a:r>
              <a:rPr lang="en-US" sz="1600" dirty="0">
                <a:hlinkClick r:id="rId5" tooltip="OSI model">
                  <a:extLst>
                    <a:ext uri="{A12FA001-AC4F-418D-AE19-62706E023703}">
                      <ahyp:hlinkClr xmlns:ahyp="http://schemas.microsoft.com/office/drawing/2018/hyperlinkcolor" val="tx"/>
                    </a:ext>
                  </a:extLst>
                </a:hlinkClick>
              </a:rPr>
              <a:t>OSI model</a:t>
            </a:r>
            <a:r>
              <a:rPr lang="en-US" sz="1600" dirty="0"/>
              <a:t>; although only the lower layers are defined in the standard, interaction with upper layers is intended, possibly using an </a:t>
            </a:r>
            <a:r>
              <a:rPr lang="en-US" sz="1600" dirty="0">
                <a:hlinkClick r:id="rId6" tooltip="IEEE 802.2">
                  <a:extLst>
                    <a:ext uri="{A12FA001-AC4F-418D-AE19-62706E023703}">
                      <ahyp:hlinkClr xmlns:ahyp="http://schemas.microsoft.com/office/drawing/2018/hyperlinkcolor" val="tx"/>
                    </a:ext>
                  </a:extLst>
                </a:hlinkClick>
              </a:rPr>
              <a:t>IEEE 802.2</a:t>
            </a:r>
            <a:r>
              <a:rPr lang="en-US" sz="1600" dirty="0"/>
              <a:t> </a:t>
            </a:r>
            <a:r>
              <a:rPr lang="en-US" sz="1600" dirty="0">
                <a:hlinkClick r:id="rId7" tooltip="Logical link control">
                  <a:extLst>
                    <a:ext uri="{A12FA001-AC4F-418D-AE19-62706E023703}">
                      <ahyp:hlinkClr xmlns:ahyp="http://schemas.microsoft.com/office/drawing/2018/hyperlinkcolor" val="tx"/>
                    </a:ext>
                  </a:extLst>
                </a:hlinkClick>
              </a:rPr>
              <a:t>logical link control</a:t>
            </a:r>
            <a:r>
              <a:rPr lang="en-US" sz="1600" dirty="0"/>
              <a:t> sublayer accessing the MAC through a convergence sublayer.</a:t>
            </a:r>
          </a:p>
          <a:p>
            <a:pPr marL="228600" indent="-228600" algn="l">
              <a:buFont typeface="+mj-lt"/>
              <a:buAutoNum type="arabicPeriod"/>
            </a:pPr>
            <a:r>
              <a:rPr lang="en-US" sz="1600" b="1" dirty="0"/>
              <a:t>The physical layer: The</a:t>
            </a:r>
            <a:r>
              <a:rPr lang="en-US" sz="1600" dirty="0"/>
              <a:t> physical layer is the bottom layer in the OSI reference model used worldwide, and protocols layers transmit packets using it The physical layer (PHY) provides the data transmission service. It also, provides an interface to the physical layer management entity, which offers access to every physical layer management function and maintains a database of information on related personal area networks. </a:t>
            </a:r>
            <a:endParaRPr lang="en-US" sz="1600" baseline="30000" dirty="0"/>
          </a:p>
          <a:p>
            <a:pPr algn="l"/>
            <a:r>
              <a:rPr lang="en-US" sz="1600" b="1" dirty="0"/>
              <a:t>6.   The MAC layer</a:t>
            </a:r>
          </a:p>
          <a:p>
            <a:pPr marL="171450" indent="-171450" algn="l">
              <a:buFont typeface="Wingdings" panose="05000000000000000000" pitchFamily="2" charset="2"/>
              <a:buChar char="§"/>
            </a:pPr>
            <a:r>
              <a:rPr lang="en-US" sz="1600" dirty="0"/>
              <a:t>The </a:t>
            </a:r>
            <a:r>
              <a:rPr lang="en-US" sz="1600" dirty="0">
                <a:hlinkClick r:id="rId8" tooltip="Medium access control">
                  <a:extLst>
                    <a:ext uri="{A12FA001-AC4F-418D-AE19-62706E023703}">
                      <ahyp:hlinkClr xmlns:ahyp="http://schemas.microsoft.com/office/drawing/2018/hyperlinkcolor" val="tx"/>
                    </a:ext>
                  </a:extLst>
                </a:hlinkClick>
              </a:rPr>
              <a:t>medium access control</a:t>
            </a:r>
            <a:r>
              <a:rPr lang="en-US" sz="1600" dirty="0"/>
              <a:t> (MAC) enables the transmission of MAC frames through the use of the physical channel. Besides the data service, it offers a management interface and itself manages access to the physical channel and network </a:t>
            </a:r>
            <a:r>
              <a:rPr lang="en-US" sz="1600" dirty="0">
                <a:hlinkClick r:id="rId9" tooltip="Beacon frame">
                  <a:extLst>
                    <a:ext uri="{A12FA001-AC4F-418D-AE19-62706E023703}">
                      <ahyp:hlinkClr xmlns:ahyp="http://schemas.microsoft.com/office/drawing/2018/hyperlinkcolor" val="tx"/>
                    </a:ext>
                  </a:extLst>
                </a:hlinkClick>
              </a:rPr>
              <a:t>beaconing</a:t>
            </a:r>
            <a:r>
              <a:rPr lang="en-US" sz="1600" dirty="0"/>
              <a:t>.</a:t>
            </a:r>
          </a:p>
          <a:p>
            <a:pPr algn="l"/>
            <a:r>
              <a:rPr lang="en-US" sz="1600" b="1" dirty="0"/>
              <a:t>7.    Higher layers</a:t>
            </a:r>
          </a:p>
          <a:p>
            <a:pPr marL="171450" indent="-171450" algn="l">
              <a:buFont typeface="Wingdings" panose="05000000000000000000" pitchFamily="2" charset="2"/>
              <a:buChar char="§"/>
            </a:pPr>
            <a:r>
              <a:rPr lang="en-US" sz="1600" dirty="0"/>
              <a:t>No higher-level layers and interoperability sublayers are defined in the standard.</a:t>
            </a:r>
          </a:p>
          <a:p>
            <a:pPr algn="l"/>
            <a:r>
              <a:rPr lang="en-US" sz="1800" dirty="0"/>
              <a:t>8.   The </a:t>
            </a:r>
            <a:r>
              <a:rPr lang="en-US" sz="1800" b="1" dirty="0"/>
              <a:t>15-meter band</a:t>
            </a:r>
            <a:r>
              <a:rPr lang="en-US" sz="1800" dirty="0"/>
              <a:t> (also called the </a:t>
            </a:r>
            <a:r>
              <a:rPr lang="en-US" sz="1800" b="1" dirty="0"/>
              <a:t>21-MHz band</a:t>
            </a:r>
            <a:r>
              <a:rPr lang="en-US" sz="1800" dirty="0"/>
              <a:t> or </a:t>
            </a:r>
            <a:r>
              <a:rPr lang="en-US" sz="1800" b="1" dirty="0"/>
              <a:t>15 meters</a:t>
            </a:r>
            <a:r>
              <a:rPr lang="en-US" sz="1800" dirty="0"/>
              <a:t>) is an </a:t>
            </a:r>
            <a:r>
              <a:rPr lang="en-US" sz="1800" dirty="0">
                <a:hlinkClick r:id="rId10" tooltip="Amateur radio">
                  <a:extLst>
                    <a:ext uri="{A12FA001-AC4F-418D-AE19-62706E023703}">
                      <ahyp:hlinkClr xmlns:ahyp="http://schemas.microsoft.com/office/drawing/2018/hyperlinkcolor" val="tx"/>
                    </a:ext>
                  </a:extLst>
                </a:hlinkClick>
              </a:rPr>
              <a:t>amateur radio</a:t>
            </a:r>
            <a:r>
              <a:rPr lang="en-US" sz="1800" dirty="0"/>
              <a:t> frequency band spanning the </a:t>
            </a:r>
            <a:r>
              <a:rPr lang="en-US" sz="1800" dirty="0">
                <a:hlinkClick r:id="rId11" tooltip="Shortwave">
                  <a:extLst>
                    <a:ext uri="{A12FA001-AC4F-418D-AE19-62706E023703}">
                      <ahyp:hlinkClr xmlns:ahyp="http://schemas.microsoft.com/office/drawing/2018/hyperlinkcolor" val="tx"/>
                    </a:ext>
                  </a:extLst>
                </a:hlinkClick>
              </a:rPr>
              <a:t>shortwave</a:t>
            </a:r>
            <a:r>
              <a:rPr lang="en-US" sz="1800" dirty="0"/>
              <a:t> spectrum from 21 to 21.45 </a:t>
            </a:r>
            <a:r>
              <a:rPr lang="en-US" sz="1800" dirty="0" err="1"/>
              <a:t>MHz.</a:t>
            </a:r>
            <a:endParaRPr lang="en-US" sz="1800" dirty="0"/>
          </a:p>
          <a:p>
            <a:pPr algn="l"/>
            <a:endParaRPr lang="en-US" sz="1200" dirty="0"/>
          </a:p>
          <a:p>
            <a:pPr algn="l"/>
            <a:endParaRPr lang="en-US" sz="1200" dirty="0"/>
          </a:p>
          <a:p>
            <a:pPr marL="228600" indent="-228600" algn="l">
              <a:buFont typeface="+mj-lt"/>
              <a:buAutoNum type="arabicPeriod"/>
            </a:pPr>
            <a:endParaRPr lang="en-US" sz="1200" dirty="0"/>
          </a:p>
          <a:p>
            <a:pPr marL="457200" indent="-457200" algn="l">
              <a:buFont typeface="+mj-lt"/>
              <a:buAutoNum type="arabicPeriod"/>
            </a:pPr>
            <a:endParaRPr lang="en-US" sz="1200" dirty="0"/>
          </a:p>
          <a:p>
            <a:pPr marL="457200" indent="-457200" algn="l">
              <a:buFont typeface="+mj-lt"/>
              <a:buAutoNum type="arabicPeriod"/>
            </a:pPr>
            <a:endParaRPr lang="en-IN" sz="1200" dirty="0"/>
          </a:p>
        </p:txBody>
      </p:sp>
    </p:spTree>
    <p:extLst>
      <p:ext uri="{BB962C8B-B14F-4D97-AF65-F5344CB8AC3E}">
        <p14:creationId xmlns:p14="http://schemas.microsoft.com/office/powerpoint/2010/main" val="754534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585A85-9F99-4B7B-A64D-F17BEBA7EE49}"/>
              </a:ext>
            </a:extLst>
          </p:cNvPr>
          <p:cNvSpPr>
            <a:spLocks noGrp="1"/>
          </p:cNvSpPr>
          <p:nvPr>
            <p:ph type="title"/>
          </p:nvPr>
        </p:nvSpPr>
        <p:spPr>
          <a:xfrm>
            <a:off x="-4" y="-149291"/>
            <a:ext cx="12192001" cy="690465"/>
          </a:xfrm>
          <a:noFill/>
        </p:spPr>
        <p:txBody>
          <a:bodyPr>
            <a:normAutofit fontScale="90000"/>
          </a:bodyPr>
          <a:lstStyle/>
          <a:p>
            <a:r>
              <a:rPr lang="en-IN" sz="2800" b="1" dirty="0">
                <a:solidFill>
                  <a:srgbClr val="FF0000"/>
                </a:solidFill>
                <a:effectLst>
                  <a:outerShdw blurRad="38100" dist="38100" dir="2700000" algn="tl">
                    <a:srgbClr val="000000">
                      <a:alpha val="43137"/>
                    </a:srgbClr>
                  </a:outerShdw>
                </a:effectLst>
              </a:rPr>
              <a:t>					</a:t>
            </a:r>
            <a:r>
              <a:rPr lang="en-IN" sz="3600" b="1" u="sng" dirty="0">
                <a:solidFill>
                  <a:srgbClr val="FF0000"/>
                </a:solidFill>
                <a:effectLst>
                  <a:outerShdw blurRad="38100" dist="38100" dir="2700000" algn="tl">
                    <a:srgbClr val="000000">
                      <a:alpha val="43137"/>
                    </a:srgbClr>
                  </a:outerShdw>
                </a:effectLst>
              </a:rPr>
              <a:t>Standard For WIFI (IEEE 802.11b</a:t>
            </a:r>
            <a:r>
              <a:rPr lang="en-IN" sz="4000" b="1" u="sng" dirty="0">
                <a:solidFill>
                  <a:srgbClr val="FF0000"/>
                </a:solidFill>
                <a:effectLst>
                  <a:outerShdw blurRad="38100" dist="38100" dir="2700000" algn="tl">
                    <a:srgbClr val="000000">
                      <a:alpha val="43137"/>
                    </a:srgbClr>
                  </a:outerShdw>
                </a:effectLst>
              </a:rPr>
              <a:t>)</a:t>
            </a:r>
            <a:endParaRPr lang="en-IN" sz="2800" b="1" u="sng" dirty="0">
              <a:solidFill>
                <a:srgbClr val="FF0000"/>
              </a:solidFill>
              <a:effectLst>
                <a:outerShdw blurRad="38100" dist="38100" dir="2700000" algn="tl">
                  <a:srgbClr val="000000">
                    <a:alpha val="43137"/>
                  </a:srgbClr>
                </a:outerShdw>
              </a:effectLst>
            </a:endParaRPr>
          </a:p>
        </p:txBody>
      </p:sp>
      <p:sp>
        <p:nvSpPr>
          <p:cNvPr id="3" name="Content Placeholder 2">
            <a:extLst>
              <a:ext uri="{FF2B5EF4-FFF2-40B4-BE49-F238E27FC236}">
                <a16:creationId xmlns:a16="http://schemas.microsoft.com/office/drawing/2014/main" id="{D3FC0A25-D9F5-47DD-89EB-12B9F758058D}"/>
              </a:ext>
            </a:extLst>
          </p:cNvPr>
          <p:cNvSpPr>
            <a:spLocks noGrp="1"/>
          </p:cNvSpPr>
          <p:nvPr>
            <p:ph idx="1"/>
          </p:nvPr>
        </p:nvSpPr>
        <p:spPr>
          <a:xfrm>
            <a:off x="-5" y="541174"/>
            <a:ext cx="12192001" cy="3321699"/>
          </a:xfrm>
          <a:noFill/>
        </p:spPr>
        <p:txBody>
          <a:bodyPr>
            <a:normAutofit/>
          </a:bodyPr>
          <a:lstStyle/>
          <a:p>
            <a:pPr marL="0" indent="0">
              <a:buNone/>
            </a:pPr>
            <a:r>
              <a:rPr lang="en-US" sz="1400" b="1" dirty="0"/>
              <a:t> </a:t>
            </a:r>
            <a:r>
              <a:rPr lang="en-US" sz="1400" b="1" dirty="0">
                <a:hlinkClick r:id="rId2" tooltip="IEEE 802.11">
                  <a:extLst>
                    <a:ext uri="{A12FA001-AC4F-418D-AE19-62706E023703}">
                      <ahyp:hlinkClr xmlns:ahyp="http://schemas.microsoft.com/office/drawing/2018/hyperlinkcolor" val="tx"/>
                    </a:ext>
                  </a:extLst>
                </a:hlinkClick>
              </a:rPr>
              <a:t>IEEE 802.11</a:t>
            </a:r>
            <a:r>
              <a:rPr lang="en-US" sz="1400" b="1" dirty="0"/>
              <a:t> </a:t>
            </a:r>
            <a:r>
              <a:rPr lang="en-US" sz="1400" b="1" dirty="0">
                <a:hlinkClick r:id="rId3" tooltip="Wireless networking">
                  <a:extLst>
                    <a:ext uri="{A12FA001-AC4F-418D-AE19-62706E023703}">
                      <ahyp:hlinkClr xmlns:ahyp="http://schemas.microsoft.com/office/drawing/2018/hyperlinkcolor" val="tx"/>
                    </a:ext>
                  </a:extLst>
                </a:hlinkClick>
              </a:rPr>
              <a:t>wireless networking</a:t>
            </a:r>
            <a:r>
              <a:rPr lang="en-US" sz="1400" b="1" dirty="0"/>
              <a:t> specification that extends throughput up to 11 </a:t>
            </a:r>
            <a:r>
              <a:rPr lang="en-US" sz="1400" b="1" dirty="0">
                <a:hlinkClick r:id="rId4" tooltip="Mbit/s">
                  <a:extLst>
                    <a:ext uri="{A12FA001-AC4F-418D-AE19-62706E023703}">
                      <ahyp:hlinkClr xmlns:ahyp="http://schemas.microsoft.com/office/drawing/2018/hyperlinkcolor" val="tx"/>
                    </a:ext>
                  </a:extLst>
                </a:hlinkClick>
              </a:rPr>
              <a:t>Mbit/s</a:t>
            </a:r>
            <a:r>
              <a:rPr lang="en-US" sz="1400" b="1" dirty="0"/>
              <a:t> using the same </a:t>
            </a:r>
            <a:r>
              <a:rPr lang="en-US" sz="1400" b="1" dirty="0">
                <a:hlinkClick r:id="rId5" tooltip="13-centimeter band">
                  <a:extLst>
                    <a:ext uri="{A12FA001-AC4F-418D-AE19-62706E023703}">
                      <ahyp:hlinkClr xmlns:ahyp="http://schemas.microsoft.com/office/drawing/2018/hyperlinkcolor" val="tx"/>
                    </a:ext>
                  </a:extLst>
                </a:hlinkClick>
              </a:rPr>
              <a:t>2.4 GHz band</a:t>
            </a:r>
            <a:r>
              <a:rPr lang="en-US" sz="1400" b="1" dirty="0"/>
              <a:t> they are commonly used today in their </a:t>
            </a:r>
            <a:r>
              <a:rPr lang="en-US" sz="1400" b="1" dirty="0">
                <a:hlinkClick r:id="rId6" tooltip="802.11a">
                  <a:extLst>
                    <a:ext uri="{A12FA001-AC4F-418D-AE19-62706E023703}">
                      <ahyp:hlinkClr xmlns:ahyp="http://schemas.microsoft.com/office/drawing/2018/hyperlinkcolor" val="tx"/>
                    </a:ext>
                  </a:extLst>
                </a:hlinkClick>
              </a:rPr>
              <a:t>802.11a</a:t>
            </a:r>
            <a:r>
              <a:rPr lang="en-US" sz="1400" b="1" dirty="0"/>
              <a:t>, 802.11b, </a:t>
            </a:r>
            <a:r>
              <a:rPr lang="en-US" sz="1400" b="1" dirty="0">
                <a:hlinkClick r:id="rId7" tooltip="802.11g">
                  <a:extLst>
                    <a:ext uri="{A12FA001-AC4F-418D-AE19-62706E023703}">
                      <ahyp:hlinkClr xmlns:ahyp="http://schemas.microsoft.com/office/drawing/2018/hyperlinkcolor" val="tx"/>
                    </a:ext>
                  </a:extLst>
                </a:hlinkClick>
              </a:rPr>
              <a:t>802.11g</a:t>
            </a:r>
            <a:r>
              <a:rPr lang="en-US" sz="1400" b="1" dirty="0"/>
              <a:t>, </a:t>
            </a:r>
            <a:r>
              <a:rPr lang="en-US" sz="1400" b="1" dirty="0">
                <a:hlinkClick r:id="rId8" tooltip="802.11n">
                  <a:extLst>
                    <a:ext uri="{A12FA001-AC4F-418D-AE19-62706E023703}">
                      <ahyp:hlinkClr xmlns:ahyp="http://schemas.microsoft.com/office/drawing/2018/hyperlinkcolor" val="tx"/>
                    </a:ext>
                  </a:extLst>
                </a:hlinkClick>
              </a:rPr>
              <a:t>802.11n</a:t>
            </a:r>
            <a:r>
              <a:rPr lang="en-US" sz="1400" b="1" dirty="0"/>
              <a:t>, </a:t>
            </a:r>
            <a:r>
              <a:rPr lang="en-US" sz="1400" b="1" dirty="0">
                <a:hlinkClick r:id="rId9" tooltip="802.11ac">
                  <a:extLst>
                    <a:ext uri="{A12FA001-AC4F-418D-AE19-62706E023703}">
                      <ahyp:hlinkClr xmlns:ahyp="http://schemas.microsoft.com/office/drawing/2018/hyperlinkcolor" val="tx"/>
                    </a:ext>
                  </a:extLst>
                </a:hlinkClick>
              </a:rPr>
              <a:t>802.11ac</a:t>
            </a:r>
            <a:r>
              <a:rPr lang="en-US" sz="1400" b="1" dirty="0"/>
              <a:t> and </a:t>
            </a:r>
            <a:r>
              <a:rPr lang="en-US" sz="1400" b="1" dirty="0">
                <a:hlinkClick r:id="rId10" tooltip="802.11ax">
                  <a:extLst>
                    <a:ext uri="{A12FA001-AC4F-418D-AE19-62706E023703}">
                      <ahyp:hlinkClr xmlns:ahyp="http://schemas.microsoft.com/office/drawing/2018/hyperlinkcolor" val="tx"/>
                    </a:ext>
                  </a:extLst>
                </a:hlinkClick>
              </a:rPr>
              <a:t>802.11ax</a:t>
            </a:r>
            <a:r>
              <a:rPr lang="en-US" sz="1400" b="1" dirty="0"/>
              <a:t> versions to provide wireless connectivity in the home, office and some commercial establishments.</a:t>
            </a:r>
          </a:p>
          <a:p>
            <a:r>
              <a:rPr lang="en-US" sz="1400" b="1" dirty="0"/>
              <a:t>802.11b products appeared on the market in mid-1999, since 802.11b is a direct extension of the </a:t>
            </a:r>
            <a:r>
              <a:rPr lang="en-US" sz="1400" b="1" dirty="0">
                <a:hlinkClick r:id="rId11" tooltip="Direct-sequence spread spectrum">
                  <a:extLst>
                    <a:ext uri="{A12FA001-AC4F-418D-AE19-62706E023703}">
                      <ahyp:hlinkClr xmlns:ahyp="http://schemas.microsoft.com/office/drawing/2018/hyperlinkcolor" val="tx"/>
                    </a:ext>
                  </a:extLst>
                </a:hlinkClick>
              </a:rPr>
              <a:t>DSSS</a:t>
            </a:r>
            <a:r>
              <a:rPr lang="en-US" sz="1400" b="1" dirty="0"/>
              <a:t> (Direct-sequence spread spectrum) modulation technique defined in the original standard.</a:t>
            </a:r>
          </a:p>
          <a:p>
            <a:r>
              <a:rPr lang="en-US" sz="1400" b="1" dirty="0"/>
              <a:t>802.11b devices suffer interference from other products operating in the 2.4 GHz band. Devices operating in the 2.4 GHz range include: </a:t>
            </a:r>
            <a:r>
              <a:rPr lang="en-US" sz="1400" b="1" dirty="0">
                <a:hlinkClick r:id="rId12" tooltip="Microwave oven">
                  <a:extLst>
                    <a:ext uri="{A12FA001-AC4F-418D-AE19-62706E023703}">
                      <ahyp:hlinkClr xmlns:ahyp="http://schemas.microsoft.com/office/drawing/2018/hyperlinkcolor" val="tx"/>
                    </a:ext>
                  </a:extLst>
                </a:hlinkClick>
              </a:rPr>
              <a:t>microwave ovens</a:t>
            </a:r>
            <a:r>
              <a:rPr lang="en-US" sz="1400" b="1" dirty="0"/>
              <a:t>, </a:t>
            </a:r>
            <a:r>
              <a:rPr lang="en-US" sz="1400" b="1" dirty="0">
                <a:hlinkClick r:id="rId13" tooltip="Bluetooth">
                  <a:extLst>
                    <a:ext uri="{A12FA001-AC4F-418D-AE19-62706E023703}">
                      <ahyp:hlinkClr xmlns:ahyp="http://schemas.microsoft.com/office/drawing/2018/hyperlinkcolor" val="tx"/>
                    </a:ext>
                  </a:extLst>
                </a:hlinkClick>
              </a:rPr>
              <a:t>Bluetooth</a:t>
            </a:r>
            <a:r>
              <a:rPr lang="en-US" sz="1400" b="1" dirty="0"/>
              <a:t> devices, baby monitors and cordless telephones. Interference issues and user density problems within the 2.4 GHz band have become a major concern and frustration for users.</a:t>
            </a:r>
          </a:p>
          <a:p>
            <a:r>
              <a:rPr lang="en-US" sz="1400" b="1" dirty="0"/>
              <a:t>Different versions of Wi-Fi use different techniques, 802.11b uses </a:t>
            </a:r>
            <a:r>
              <a:rPr lang="en-US" sz="1400" b="1" dirty="0">
                <a:hlinkClick r:id="rId14" tooltip="DSSS">
                  <a:extLst>
                    <a:ext uri="{A12FA001-AC4F-418D-AE19-62706E023703}">
                      <ahyp:hlinkClr xmlns:ahyp="http://schemas.microsoft.com/office/drawing/2018/hyperlinkcolor" val="tx"/>
                    </a:ext>
                  </a:extLst>
                </a:hlinkClick>
              </a:rPr>
              <a:t>DSSS</a:t>
            </a:r>
            <a:r>
              <a:rPr lang="en-US" sz="1400" b="1" dirty="0"/>
              <a:t> on a single carrier, whereas 802.11a, Wi-Fi 4, 5 and 6 use multiple carriers on slightly different frequencies within the channel </a:t>
            </a:r>
            <a:r>
              <a:rPr lang="en-US" sz="1200" b="1" dirty="0"/>
              <a:t>(</a:t>
            </a:r>
            <a:r>
              <a:rPr lang="en-US" sz="1200" b="1" dirty="0">
                <a:hlinkClick r:id="rId15" tooltip="OFDM">
                  <a:extLst>
                    <a:ext uri="{A12FA001-AC4F-418D-AE19-62706E023703}">
                      <ahyp:hlinkClr xmlns:ahyp="http://schemas.microsoft.com/office/drawing/2018/hyperlinkcolor" val="tx"/>
                    </a:ext>
                  </a:extLst>
                </a:hlinkClick>
              </a:rPr>
              <a:t>OFDM</a:t>
            </a:r>
            <a:r>
              <a:rPr lang="en-US" sz="1200" b="1" dirty="0"/>
              <a:t>).</a:t>
            </a:r>
            <a:r>
              <a:rPr lang="en-US" sz="1200" b="1" baseline="30000" dirty="0">
                <a:hlinkClick r:id="rId16">
                  <a:extLst>
                    <a:ext uri="{A12FA001-AC4F-418D-AE19-62706E023703}">
                      <ahyp:hlinkClr xmlns:ahyp="http://schemas.microsoft.com/office/drawing/2018/hyperlinkcolor" val="tx"/>
                    </a:ext>
                  </a:extLst>
                </a:hlinkClick>
              </a:rPr>
              <a:t>[53]</a:t>
            </a:r>
            <a:r>
              <a:rPr lang="en-US" sz="1200" b="1" baseline="30000" dirty="0">
                <a:hlinkClick r:id="rId17">
                  <a:extLst>
                    <a:ext uri="{A12FA001-AC4F-418D-AE19-62706E023703}">
                      <ahyp:hlinkClr xmlns:ahyp="http://schemas.microsoft.com/office/drawing/2018/hyperlinkcolor" val="tx"/>
                    </a:ext>
                  </a:extLst>
                </a:hlinkClick>
              </a:rPr>
              <a:t>[54]</a:t>
            </a:r>
            <a:endParaRPr lang="en-US" sz="1200" b="1" baseline="30000" dirty="0"/>
          </a:p>
          <a:p>
            <a:pPr marL="0" indent="0">
              <a:buNone/>
            </a:pPr>
            <a:br>
              <a:rPr lang="en-US" sz="1200" dirty="0"/>
            </a:br>
            <a:endParaRPr lang="en-IN" sz="1200" dirty="0"/>
          </a:p>
        </p:txBody>
      </p:sp>
      <p:graphicFrame>
        <p:nvGraphicFramePr>
          <p:cNvPr id="5" name="Content Placeholder 3">
            <a:extLst>
              <a:ext uri="{FF2B5EF4-FFF2-40B4-BE49-F238E27FC236}">
                <a16:creationId xmlns:a16="http://schemas.microsoft.com/office/drawing/2014/main" id="{1E397E91-4328-43BE-AD59-E8410757F9BF}"/>
              </a:ext>
            </a:extLst>
          </p:cNvPr>
          <p:cNvGraphicFramePr>
            <a:graphicFrameLocks/>
          </p:cNvGraphicFramePr>
          <p:nvPr>
            <p:extLst>
              <p:ext uri="{D42A27DB-BD31-4B8C-83A1-F6EECF244321}">
                <p14:modId xmlns:p14="http://schemas.microsoft.com/office/powerpoint/2010/main" val="1537116452"/>
              </p:ext>
            </p:extLst>
          </p:nvPr>
        </p:nvGraphicFramePr>
        <p:xfrm>
          <a:off x="0" y="3294249"/>
          <a:ext cx="12192000" cy="3657600"/>
        </p:xfrm>
        <a:graphic>
          <a:graphicData uri="http://schemas.openxmlformats.org/drawingml/2006/table">
            <a:tbl>
              <a:tblPr/>
              <a:tblGrid>
                <a:gridCol w="3411553">
                  <a:extLst>
                    <a:ext uri="{9D8B030D-6E8A-4147-A177-3AD203B41FA5}">
                      <a16:colId xmlns:a16="http://schemas.microsoft.com/office/drawing/2014/main" val="2253111343"/>
                    </a:ext>
                  </a:extLst>
                </a:gridCol>
                <a:gridCol w="3411553">
                  <a:extLst>
                    <a:ext uri="{9D8B030D-6E8A-4147-A177-3AD203B41FA5}">
                      <a16:colId xmlns:a16="http://schemas.microsoft.com/office/drawing/2014/main" val="1091418214"/>
                    </a:ext>
                  </a:extLst>
                </a:gridCol>
                <a:gridCol w="2746121">
                  <a:extLst>
                    <a:ext uri="{9D8B030D-6E8A-4147-A177-3AD203B41FA5}">
                      <a16:colId xmlns:a16="http://schemas.microsoft.com/office/drawing/2014/main" val="2220171106"/>
                    </a:ext>
                  </a:extLst>
                </a:gridCol>
                <a:gridCol w="2622773">
                  <a:extLst>
                    <a:ext uri="{9D8B030D-6E8A-4147-A177-3AD203B41FA5}">
                      <a16:colId xmlns:a16="http://schemas.microsoft.com/office/drawing/2014/main" val="2498541564"/>
                    </a:ext>
                  </a:extLst>
                </a:gridCol>
              </a:tblGrid>
              <a:tr h="348911">
                <a:tc gridSpan="4">
                  <a:txBody>
                    <a:bodyPr/>
                    <a:lstStyle/>
                    <a:p>
                      <a:r>
                        <a:rPr lang="en-IN" dirty="0">
                          <a:solidFill>
                            <a:schemeClr val="bg1"/>
                          </a:solidFill>
                        </a:rPr>
                        <a:t>Wi-Fi Generations</a:t>
                      </a:r>
                    </a:p>
                  </a:txBody>
                  <a:tcPr anchor="ctr">
                    <a:solidFill>
                      <a:srgbClr val="F8F9FA"/>
                    </a:solidFill>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3190839785"/>
                  </a:ext>
                </a:extLst>
              </a:tr>
              <a:tr h="348911">
                <a:tc>
                  <a:txBody>
                    <a:bodyPr/>
                    <a:lstStyle/>
                    <a:p>
                      <a:pPr algn="ctr"/>
                      <a:r>
                        <a:rPr lang="en-IN">
                          <a:solidFill>
                            <a:schemeClr val="bg1"/>
                          </a:solidFill>
                          <a:effectLst/>
                        </a:rPr>
                        <a:t>Generation/IEEE Standard</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B w="7620" cap="flat" cmpd="sng" algn="ctr">
                      <a:solidFill>
                        <a:srgbClr val="A2A9B1"/>
                      </a:solidFill>
                      <a:prstDash val="solid"/>
                      <a:round/>
                      <a:headEnd type="none" w="med" len="med"/>
                      <a:tailEnd type="none" w="med" len="med"/>
                    </a:lnB>
                    <a:solidFill>
                      <a:srgbClr val="EAECF0"/>
                    </a:solidFill>
                  </a:tcPr>
                </a:tc>
                <a:tc>
                  <a:txBody>
                    <a:bodyPr/>
                    <a:lstStyle/>
                    <a:p>
                      <a:pPr algn="ctr"/>
                      <a:r>
                        <a:rPr lang="en-IN" dirty="0">
                          <a:solidFill>
                            <a:schemeClr val="bg1"/>
                          </a:solidFill>
                          <a:effectLst/>
                        </a:rPr>
                        <a:t>Maximum Link rate</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EAECF0"/>
                    </a:solidFill>
                  </a:tcPr>
                </a:tc>
                <a:tc>
                  <a:txBody>
                    <a:bodyPr/>
                    <a:lstStyle/>
                    <a:p>
                      <a:pPr algn="ctr"/>
                      <a:r>
                        <a:rPr lang="en-IN" dirty="0">
                          <a:solidFill>
                            <a:schemeClr val="bg1"/>
                          </a:solidFill>
                          <a:effectLst/>
                        </a:rPr>
                        <a:t>Adopted</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EAECF0"/>
                    </a:solidFill>
                  </a:tcPr>
                </a:tc>
                <a:tc>
                  <a:txBody>
                    <a:bodyPr/>
                    <a:lstStyle/>
                    <a:p>
                      <a:pPr algn="ctr"/>
                      <a:r>
                        <a:rPr lang="en-IN">
                          <a:solidFill>
                            <a:schemeClr val="bg1"/>
                          </a:solidFill>
                          <a:effectLst/>
                        </a:rPr>
                        <a:t>Frequency</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EAECF0"/>
                    </a:solidFill>
                  </a:tcPr>
                </a:tc>
                <a:extLst>
                  <a:ext uri="{0D108BD9-81ED-4DB2-BD59-A6C34878D82A}">
                    <a16:rowId xmlns:a16="http://schemas.microsoft.com/office/drawing/2014/main" val="37233483"/>
                  </a:ext>
                </a:extLst>
              </a:tr>
              <a:tr h="348911">
                <a:tc>
                  <a:txBody>
                    <a:bodyPr/>
                    <a:lstStyle/>
                    <a:p>
                      <a:pPr algn="ctr"/>
                      <a:r>
                        <a:rPr lang="en-IN" dirty="0">
                          <a:solidFill>
                            <a:schemeClr val="bg1"/>
                          </a:solidFill>
                          <a:effectLst/>
                        </a:rPr>
                        <a:t>Wi‑Fi 6E (</a:t>
                      </a:r>
                      <a:r>
                        <a:rPr lang="en-IN" u="none" strike="noStrike" dirty="0">
                          <a:solidFill>
                            <a:schemeClr val="bg1"/>
                          </a:solidFill>
                          <a:effectLst/>
                          <a:hlinkClick r:id="rId18" tooltip="IEEE 802.11ax">
                            <a:extLst>
                              <a:ext uri="{A12FA001-AC4F-418D-AE19-62706E023703}">
                                <ahyp:hlinkClr xmlns:ahyp="http://schemas.microsoft.com/office/drawing/2018/hyperlinkcolor" val="tx"/>
                              </a:ext>
                            </a:extLst>
                          </a:hlinkClick>
                        </a:rPr>
                        <a:t>802.11ax</a:t>
                      </a:r>
                      <a:r>
                        <a:rPr lang="en-IN" dirty="0">
                          <a:solidFill>
                            <a:schemeClr val="bg1"/>
                          </a:solidFill>
                          <a:effectLst/>
                        </a:rPr>
                        <a:t>)</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EAECF0"/>
                    </a:solidFill>
                  </a:tcPr>
                </a:tc>
                <a:tc>
                  <a:txBody>
                    <a:bodyPr/>
                    <a:lstStyle/>
                    <a:p>
                      <a:pPr algn="r"/>
                      <a:r>
                        <a:rPr lang="en-US">
                          <a:solidFill>
                            <a:schemeClr val="bg1"/>
                          </a:solidFill>
                          <a:effectLst/>
                        </a:rPr>
                        <a:t>600 to 9608 Mbit/s</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pPr algn="ctr"/>
                      <a:r>
                        <a:rPr lang="en-IN">
                          <a:solidFill>
                            <a:schemeClr val="bg1"/>
                          </a:solidFill>
                          <a:effectLst/>
                        </a:rPr>
                        <a:t>2019</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pPr algn="r"/>
                      <a:r>
                        <a:rPr lang="en-IN">
                          <a:solidFill>
                            <a:schemeClr val="bg1"/>
                          </a:solidFill>
                          <a:effectLst/>
                        </a:rPr>
                        <a:t>6 GHz</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3235511183"/>
                  </a:ext>
                </a:extLst>
              </a:tr>
              <a:tr h="348911">
                <a:tc>
                  <a:txBody>
                    <a:bodyPr/>
                    <a:lstStyle/>
                    <a:p>
                      <a:pPr algn="ctr"/>
                      <a:r>
                        <a:rPr lang="en-IN">
                          <a:solidFill>
                            <a:schemeClr val="bg1"/>
                          </a:solidFill>
                          <a:effectLst/>
                        </a:rPr>
                        <a:t>Wi‑Fi 6 (</a:t>
                      </a:r>
                      <a:r>
                        <a:rPr lang="en-IN" u="none" strike="noStrike">
                          <a:solidFill>
                            <a:schemeClr val="bg1"/>
                          </a:solidFill>
                          <a:effectLst/>
                          <a:hlinkClick r:id="rId18" tooltip="IEEE 802.11ax">
                            <a:extLst>
                              <a:ext uri="{A12FA001-AC4F-418D-AE19-62706E023703}">
                                <ahyp:hlinkClr xmlns:ahyp="http://schemas.microsoft.com/office/drawing/2018/hyperlinkcolor" val="tx"/>
                              </a:ext>
                            </a:extLst>
                          </a:hlinkClick>
                        </a:rPr>
                        <a:t>802.11ax</a:t>
                      </a:r>
                      <a:r>
                        <a:rPr lang="en-IN">
                          <a:solidFill>
                            <a:schemeClr val="bg1"/>
                          </a:solidFill>
                          <a:effectLst/>
                        </a:rPr>
                        <a:t>)</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EAECF0"/>
                    </a:solidFill>
                  </a:tcPr>
                </a:tc>
                <a:tc>
                  <a:txBody>
                    <a:bodyPr/>
                    <a:lstStyle/>
                    <a:p>
                      <a:pPr algn="r"/>
                      <a:r>
                        <a:rPr lang="en-US">
                          <a:solidFill>
                            <a:schemeClr val="bg1"/>
                          </a:solidFill>
                          <a:effectLst/>
                        </a:rPr>
                        <a:t>600 to 9608 Mbit/s</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pPr algn="ctr"/>
                      <a:r>
                        <a:rPr lang="en-IN">
                          <a:solidFill>
                            <a:schemeClr val="bg1"/>
                          </a:solidFill>
                          <a:effectLst/>
                        </a:rPr>
                        <a:t>2019</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pPr algn="r"/>
                      <a:r>
                        <a:rPr lang="en-IN">
                          <a:solidFill>
                            <a:schemeClr val="bg1"/>
                          </a:solidFill>
                          <a:effectLst/>
                        </a:rPr>
                        <a:t>2.4/5 GHz</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3651914165"/>
                  </a:ext>
                </a:extLst>
              </a:tr>
              <a:tr h="348911">
                <a:tc>
                  <a:txBody>
                    <a:bodyPr/>
                    <a:lstStyle/>
                    <a:p>
                      <a:pPr algn="ctr"/>
                      <a:r>
                        <a:rPr lang="en-IN">
                          <a:solidFill>
                            <a:schemeClr val="bg1"/>
                          </a:solidFill>
                          <a:effectLst/>
                        </a:rPr>
                        <a:t>Wi‑Fi 5 (</a:t>
                      </a:r>
                      <a:r>
                        <a:rPr lang="en-IN" u="none" strike="noStrike">
                          <a:solidFill>
                            <a:schemeClr val="bg1"/>
                          </a:solidFill>
                          <a:effectLst/>
                          <a:hlinkClick r:id="rId19" tooltip="IEEE 802.11ac">
                            <a:extLst>
                              <a:ext uri="{A12FA001-AC4F-418D-AE19-62706E023703}">
                                <ahyp:hlinkClr xmlns:ahyp="http://schemas.microsoft.com/office/drawing/2018/hyperlinkcolor" val="tx"/>
                              </a:ext>
                            </a:extLst>
                          </a:hlinkClick>
                        </a:rPr>
                        <a:t>802.11ac</a:t>
                      </a:r>
                      <a:r>
                        <a:rPr lang="en-IN">
                          <a:solidFill>
                            <a:schemeClr val="bg1"/>
                          </a:solidFill>
                          <a:effectLst/>
                        </a:rPr>
                        <a:t>)</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EAECF0"/>
                    </a:solidFill>
                  </a:tcPr>
                </a:tc>
                <a:tc>
                  <a:txBody>
                    <a:bodyPr/>
                    <a:lstStyle/>
                    <a:p>
                      <a:pPr algn="r"/>
                      <a:r>
                        <a:rPr lang="en-US">
                          <a:solidFill>
                            <a:schemeClr val="bg1"/>
                          </a:solidFill>
                          <a:effectLst/>
                        </a:rPr>
                        <a:t>433 to 6933 Mbit/s</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pPr algn="ctr"/>
                      <a:r>
                        <a:rPr lang="en-IN">
                          <a:solidFill>
                            <a:schemeClr val="bg1"/>
                          </a:solidFill>
                          <a:effectLst/>
                        </a:rPr>
                        <a:t>2014</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pPr algn="r"/>
                      <a:r>
                        <a:rPr lang="en-IN">
                          <a:solidFill>
                            <a:schemeClr val="bg1"/>
                          </a:solidFill>
                          <a:effectLst/>
                        </a:rPr>
                        <a:t>5 GHz</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240145767"/>
                  </a:ext>
                </a:extLst>
              </a:tr>
              <a:tr h="348911">
                <a:tc>
                  <a:txBody>
                    <a:bodyPr/>
                    <a:lstStyle/>
                    <a:p>
                      <a:pPr algn="ctr"/>
                      <a:r>
                        <a:rPr lang="en-IN">
                          <a:solidFill>
                            <a:schemeClr val="bg1"/>
                          </a:solidFill>
                          <a:effectLst/>
                        </a:rPr>
                        <a:t>Wi‑Fi 4 (</a:t>
                      </a:r>
                      <a:r>
                        <a:rPr lang="en-IN" u="none" strike="noStrike">
                          <a:solidFill>
                            <a:schemeClr val="bg1"/>
                          </a:solidFill>
                          <a:effectLst/>
                          <a:hlinkClick r:id="rId20" tooltip="IEEE 802.11n">
                            <a:extLst>
                              <a:ext uri="{A12FA001-AC4F-418D-AE19-62706E023703}">
                                <ahyp:hlinkClr xmlns:ahyp="http://schemas.microsoft.com/office/drawing/2018/hyperlinkcolor" val="tx"/>
                              </a:ext>
                            </a:extLst>
                          </a:hlinkClick>
                        </a:rPr>
                        <a:t>802.11n</a:t>
                      </a:r>
                      <a:r>
                        <a:rPr lang="en-IN">
                          <a:solidFill>
                            <a:schemeClr val="bg1"/>
                          </a:solidFill>
                          <a:effectLst/>
                        </a:rPr>
                        <a:t>)</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EAECF0"/>
                    </a:solidFill>
                  </a:tcPr>
                </a:tc>
                <a:tc>
                  <a:txBody>
                    <a:bodyPr/>
                    <a:lstStyle/>
                    <a:p>
                      <a:pPr algn="r"/>
                      <a:r>
                        <a:rPr lang="en-US" dirty="0">
                          <a:solidFill>
                            <a:schemeClr val="bg1"/>
                          </a:solidFill>
                          <a:effectLst/>
                        </a:rPr>
                        <a:t>72 to 600 Mbit/s</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pPr algn="ctr"/>
                      <a:r>
                        <a:rPr lang="en-IN">
                          <a:solidFill>
                            <a:schemeClr val="bg1"/>
                          </a:solidFill>
                          <a:effectLst/>
                        </a:rPr>
                        <a:t>2008</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pPr algn="r"/>
                      <a:r>
                        <a:rPr lang="en-IN">
                          <a:solidFill>
                            <a:schemeClr val="bg1"/>
                          </a:solidFill>
                          <a:effectLst/>
                        </a:rPr>
                        <a:t>2.4/5 GHz</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3258429460"/>
                  </a:ext>
                </a:extLst>
              </a:tr>
              <a:tr h="348911">
                <a:tc>
                  <a:txBody>
                    <a:bodyPr/>
                    <a:lstStyle/>
                    <a:p>
                      <a:pPr algn="ctr"/>
                      <a:r>
                        <a:rPr lang="en-IN" u="none" strike="noStrike">
                          <a:solidFill>
                            <a:schemeClr val="bg1"/>
                          </a:solidFill>
                          <a:effectLst/>
                          <a:hlinkClick r:id="rId21" tooltip="IEEE 802.11g-2003">
                            <a:extLst>
                              <a:ext uri="{A12FA001-AC4F-418D-AE19-62706E023703}">
                                <ahyp:hlinkClr xmlns:ahyp="http://schemas.microsoft.com/office/drawing/2018/hyperlinkcolor" val="tx"/>
                              </a:ext>
                            </a:extLst>
                          </a:hlinkClick>
                        </a:rPr>
                        <a:t>802.11g</a:t>
                      </a:r>
                      <a:endParaRPr lang="en-IN">
                        <a:solidFill>
                          <a:schemeClr val="bg1"/>
                        </a:solidFill>
                        <a:effectLst/>
                      </a:endParaRP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EAECF0"/>
                    </a:solidFill>
                  </a:tcPr>
                </a:tc>
                <a:tc>
                  <a:txBody>
                    <a:bodyPr/>
                    <a:lstStyle/>
                    <a:p>
                      <a:pPr algn="r"/>
                      <a:r>
                        <a:rPr lang="en-US">
                          <a:solidFill>
                            <a:schemeClr val="bg1"/>
                          </a:solidFill>
                          <a:effectLst/>
                        </a:rPr>
                        <a:t>6 to 54 Mbit/s</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pPr algn="ctr"/>
                      <a:r>
                        <a:rPr lang="en-IN">
                          <a:solidFill>
                            <a:schemeClr val="bg1"/>
                          </a:solidFill>
                          <a:effectLst/>
                        </a:rPr>
                        <a:t>2003</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pPr algn="r"/>
                      <a:r>
                        <a:rPr lang="en-IN">
                          <a:solidFill>
                            <a:schemeClr val="bg1"/>
                          </a:solidFill>
                          <a:effectLst/>
                        </a:rPr>
                        <a:t>2.4 GHz</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1064674485"/>
                  </a:ext>
                </a:extLst>
              </a:tr>
              <a:tr h="348911">
                <a:tc>
                  <a:txBody>
                    <a:bodyPr/>
                    <a:lstStyle/>
                    <a:p>
                      <a:pPr algn="ctr"/>
                      <a:r>
                        <a:rPr lang="en-IN" u="none" strike="noStrike">
                          <a:solidFill>
                            <a:schemeClr val="bg1"/>
                          </a:solidFill>
                          <a:effectLst/>
                          <a:hlinkClick r:id="rId22" tooltip="IEEE 802.11a-1999">
                            <a:extLst>
                              <a:ext uri="{A12FA001-AC4F-418D-AE19-62706E023703}">
                                <ahyp:hlinkClr xmlns:ahyp="http://schemas.microsoft.com/office/drawing/2018/hyperlinkcolor" val="tx"/>
                              </a:ext>
                            </a:extLst>
                          </a:hlinkClick>
                        </a:rPr>
                        <a:t>802.11a</a:t>
                      </a:r>
                      <a:endParaRPr lang="en-IN">
                        <a:solidFill>
                          <a:schemeClr val="bg1"/>
                        </a:solidFill>
                        <a:effectLst/>
                      </a:endParaRP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EAECF0"/>
                    </a:solidFill>
                  </a:tcPr>
                </a:tc>
                <a:tc>
                  <a:txBody>
                    <a:bodyPr/>
                    <a:lstStyle/>
                    <a:p>
                      <a:pPr algn="r"/>
                      <a:r>
                        <a:rPr lang="en-US">
                          <a:solidFill>
                            <a:schemeClr val="bg1"/>
                          </a:solidFill>
                          <a:effectLst/>
                        </a:rPr>
                        <a:t>6 to 54 Mbit/s</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pPr algn="ctr"/>
                      <a:r>
                        <a:rPr lang="en-IN">
                          <a:solidFill>
                            <a:schemeClr val="bg1"/>
                          </a:solidFill>
                          <a:effectLst/>
                        </a:rPr>
                        <a:t>1999</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pPr algn="r"/>
                      <a:r>
                        <a:rPr lang="en-IN">
                          <a:solidFill>
                            <a:schemeClr val="bg1"/>
                          </a:solidFill>
                          <a:effectLst/>
                        </a:rPr>
                        <a:t>5 GHz</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4046962683"/>
                  </a:ext>
                </a:extLst>
              </a:tr>
              <a:tr h="348911">
                <a:tc>
                  <a:txBody>
                    <a:bodyPr/>
                    <a:lstStyle/>
                    <a:p>
                      <a:pPr algn="ctr"/>
                      <a:r>
                        <a:rPr lang="en-IN" u="none" strike="noStrike">
                          <a:solidFill>
                            <a:schemeClr val="bg1"/>
                          </a:solidFill>
                          <a:effectLst/>
                          <a:hlinkClick r:id="rId23" tooltip="IEEE 802.11b-1999">
                            <a:extLst>
                              <a:ext uri="{A12FA001-AC4F-418D-AE19-62706E023703}">
                                <ahyp:hlinkClr xmlns:ahyp="http://schemas.microsoft.com/office/drawing/2018/hyperlinkcolor" val="tx"/>
                              </a:ext>
                            </a:extLst>
                          </a:hlinkClick>
                        </a:rPr>
                        <a:t>802.11b</a:t>
                      </a:r>
                      <a:endParaRPr lang="en-IN">
                        <a:solidFill>
                          <a:schemeClr val="bg1"/>
                        </a:solidFill>
                        <a:effectLst/>
                      </a:endParaRP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EAECF0"/>
                    </a:solidFill>
                  </a:tcPr>
                </a:tc>
                <a:tc>
                  <a:txBody>
                    <a:bodyPr/>
                    <a:lstStyle/>
                    <a:p>
                      <a:pPr algn="r"/>
                      <a:r>
                        <a:rPr lang="en-US">
                          <a:solidFill>
                            <a:schemeClr val="bg1"/>
                          </a:solidFill>
                          <a:effectLst/>
                        </a:rPr>
                        <a:t>1 to 11 Mbit/s</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pPr algn="ctr"/>
                      <a:r>
                        <a:rPr lang="en-IN">
                          <a:solidFill>
                            <a:schemeClr val="bg1"/>
                          </a:solidFill>
                          <a:effectLst/>
                        </a:rPr>
                        <a:t>1999</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pPr algn="r"/>
                      <a:r>
                        <a:rPr lang="en-IN">
                          <a:solidFill>
                            <a:schemeClr val="bg1"/>
                          </a:solidFill>
                          <a:effectLst/>
                        </a:rPr>
                        <a:t>2.4 GHz</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3379538904"/>
                  </a:ext>
                </a:extLst>
              </a:tr>
              <a:tr h="348911">
                <a:tc>
                  <a:txBody>
                    <a:bodyPr/>
                    <a:lstStyle/>
                    <a:p>
                      <a:pPr algn="ctr"/>
                      <a:r>
                        <a:rPr lang="en-IN" u="none" strike="noStrike">
                          <a:solidFill>
                            <a:schemeClr val="bg1"/>
                          </a:solidFill>
                          <a:effectLst/>
                          <a:hlinkClick r:id="rId24" tooltip="IEEE 802.11-1997">
                            <a:extLst>
                              <a:ext uri="{A12FA001-AC4F-418D-AE19-62706E023703}">
                                <ahyp:hlinkClr xmlns:ahyp="http://schemas.microsoft.com/office/drawing/2018/hyperlinkcolor" val="tx"/>
                              </a:ext>
                            </a:extLst>
                          </a:hlinkClick>
                        </a:rPr>
                        <a:t>802.11</a:t>
                      </a:r>
                      <a:endParaRPr lang="en-IN">
                        <a:solidFill>
                          <a:schemeClr val="bg1"/>
                        </a:solidFill>
                        <a:effectLst/>
                      </a:endParaRP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EAECF0"/>
                    </a:solidFill>
                  </a:tcPr>
                </a:tc>
                <a:tc>
                  <a:txBody>
                    <a:bodyPr/>
                    <a:lstStyle/>
                    <a:p>
                      <a:pPr algn="r"/>
                      <a:r>
                        <a:rPr lang="en-US">
                          <a:solidFill>
                            <a:schemeClr val="bg1"/>
                          </a:solidFill>
                          <a:effectLst/>
                        </a:rPr>
                        <a:t>1 to 2 Mbit/s</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pPr algn="ctr"/>
                      <a:r>
                        <a:rPr lang="en-IN">
                          <a:solidFill>
                            <a:schemeClr val="bg1"/>
                          </a:solidFill>
                          <a:effectLst/>
                        </a:rPr>
                        <a:t>1997</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pPr algn="r"/>
                      <a:r>
                        <a:rPr lang="en-IN" dirty="0">
                          <a:solidFill>
                            <a:schemeClr val="bg1"/>
                          </a:solidFill>
                          <a:effectLst/>
                        </a:rPr>
                        <a:t>2.4 GHz</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3184479740"/>
                  </a:ext>
                </a:extLst>
              </a:tr>
            </a:tbl>
          </a:graphicData>
        </a:graphic>
      </p:graphicFrame>
    </p:spTree>
    <p:extLst>
      <p:ext uri="{BB962C8B-B14F-4D97-AF65-F5344CB8AC3E}">
        <p14:creationId xmlns:p14="http://schemas.microsoft.com/office/powerpoint/2010/main" val="31721627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ustom 1">
      <a:dk1>
        <a:sysClr val="windowText" lastClr="000000"/>
      </a:dk1>
      <a:lt1>
        <a:sysClr val="window" lastClr="FFFFFF"/>
      </a:lt1>
      <a:dk2>
        <a:srgbClr val="454551"/>
      </a:dk2>
      <a:lt2>
        <a:srgbClr val="D8D9DC"/>
      </a:lt2>
      <a:accent1>
        <a:srgbClr val="E32D91"/>
      </a:accent1>
      <a:accent2>
        <a:srgbClr val="C830CC"/>
      </a:accent2>
      <a:accent3>
        <a:srgbClr val="4EA6DC"/>
      </a:accent3>
      <a:accent4>
        <a:srgbClr val="4775E7"/>
      </a:accent4>
      <a:accent5>
        <a:srgbClr val="8971E1"/>
      </a:accent5>
      <a:accent6>
        <a:srgbClr val="D54773"/>
      </a:accent6>
      <a:hlink>
        <a:srgbClr val="6B9F25"/>
      </a:hlink>
      <a:folHlink>
        <a:srgbClr val="8C8C8C"/>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E44E6A2F-09CD-4BE0-B42D-107FF03CEED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226</TotalTime>
  <Words>2355</Words>
  <Application>Microsoft Office PowerPoint</Application>
  <PresentationFormat>Widescreen</PresentationFormat>
  <Paragraphs>327</Paragraphs>
  <Slides>26</Slides>
  <Notes>2</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26</vt:i4>
      </vt:variant>
    </vt:vector>
  </HeadingPairs>
  <TitlesOfParts>
    <vt:vector size="42" baseType="lpstr">
      <vt:lpstr>Algerian</vt:lpstr>
      <vt:lpstr>Arial</vt:lpstr>
      <vt:lpstr>Calibri</vt:lpstr>
      <vt:lpstr>Calibri Light</vt:lpstr>
      <vt:lpstr>ff15</vt:lpstr>
      <vt:lpstr>ff5</vt:lpstr>
      <vt:lpstr>ff8</vt:lpstr>
      <vt:lpstr>Gill Sans MT</vt:lpstr>
      <vt:lpstr>Roboto</vt:lpstr>
      <vt:lpstr>Source Sans Pro</vt:lpstr>
      <vt:lpstr>Stencil</vt:lpstr>
      <vt:lpstr>TimesNewRomanPS-BoldMT</vt:lpstr>
      <vt:lpstr>TimesNewRomanPSMT</vt:lpstr>
      <vt:lpstr>Wingdings</vt:lpstr>
      <vt:lpstr>Wingdings-Regular</vt:lpstr>
      <vt:lpstr>Celestial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STANDARD FOR BLUETOOTH (IEEE 802.15.4)</vt:lpstr>
      <vt:lpstr>     Standard For WIFI (IEEE 802.11b)</vt:lpstr>
      <vt:lpstr>                   Standard used for LIFI(IEEE 802.15.7)</vt:lpstr>
      <vt:lpstr>PowerPoint Presentation</vt:lpstr>
      <vt:lpstr>Issues Regarding Radio-spectrum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Application Areas Of LiFi</vt:lpstr>
      <vt:lpstr>                Challenging problems</vt:lpstr>
      <vt:lpstr>Solutions to Challenging problems</vt:lpstr>
      <vt:lpstr>PowerPoint Presentation</vt:lpstr>
      <vt:lpstr>Solutions to Challenging problems</vt:lpstr>
      <vt:lpstr>PowerPoint Presentation</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917057275412</dc:creator>
  <cp:lastModifiedBy>Deep jadhav</cp:lastModifiedBy>
  <cp:revision>44</cp:revision>
  <dcterms:created xsi:type="dcterms:W3CDTF">2021-04-18T09:05:34Z</dcterms:created>
  <dcterms:modified xsi:type="dcterms:W3CDTF">2021-04-23T11:16:07Z</dcterms:modified>
</cp:coreProperties>
</file>